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9B105-5D56-4FD7-826C-4A2CC723E9F1}" type="datetimeFigureOut">
              <a:rPr lang="ru-RU" smtClean="0"/>
              <a:t>26.08.2019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E8C9E-5CCD-42E0-8CDF-92DCAE07B19F}" type="slidenum">
              <a:rPr lang="ru-RU" smtClean="0"/>
              <a:t>‹#›</a:t>
            </a:fld>
            <a:endParaRPr lang="ru-RU"/>
          </a:p>
        </p:txBody>
      </p:sp>
    </p:spTree>
    <p:extLst>
      <p:ext uri="{BB962C8B-B14F-4D97-AF65-F5344CB8AC3E}">
        <p14:creationId xmlns:p14="http://schemas.microsoft.com/office/powerpoint/2010/main" val="294119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a:t>Dialogue</a:t>
            </a:r>
            <a:r>
              <a:rPr lang="en-US" baseline="0" dirty="0"/>
              <a:t> at the shop. Some students are shop assistants and they get some “food” cards. The others are students who should help their mothers to do shopping and they get some shopping lists.</a:t>
            </a:r>
            <a:endParaRPr lang="ru-RU" dirty="0"/>
          </a:p>
        </p:txBody>
      </p:sp>
      <p:sp>
        <p:nvSpPr>
          <p:cNvPr id="4" name="Номер слайда 3"/>
          <p:cNvSpPr>
            <a:spLocks noGrp="1"/>
          </p:cNvSpPr>
          <p:nvPr>
            <p:ph type="sldNum" sz="quarter" idx="10"/>
          </p:nvPr>
        </p:nvSpPr>
        <p:spPr/>
        <p:txBody>
          <a:bodyPr/>
          <a:lstStyle/>
          <a:p>
            <a:fld id="{364E8C9E-5CCD-42E0-8CDF-92DCAE07B19F}" type="slidenum">
              <a:rPr lang="ru-RU" smtClean="0"/>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a:t>Let’s make dialogues. Students</a:t>
            </a:r>
            <a:r>
              <a:rPr lang="en-US" baseline="0" dirty="0"/>
              <a:t> who have shopping lists should ask shop assistants using a question “Have you got any …?” / When they finish doing shopping they should show what they have in their trolleys. And shop assistants should name all the food the students have. </a:t>
            </a:r>
            <a:endParaRPr lang="ru-RU" dirty="0"/>
          </a:p>
        </p:txBody>
      </p:sp>
      <p:sp>
        <p:nvSpPr>
          <p:cNvPr id="4" name="Номер слайда 3"/>
          <p:cNvSpPr>
            <a:spLocks noGrp="1"/>
          </p:cNvSpPr>
          <p:nvPr>
            <p:ph type="sldNum" sz="quarter" idx="10"/>
          </p:nvPr>
        </p:nvSpPr>
        <p:spPr/>
        <p:txBody>
          <a:bodyPr/>
          <a:lstStyle/>
          <a:p>
            <a:fld id="{364E8C9E-5CCD-42E0-8CDF-92DCAE07B19F}"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8/26/2019</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8/26/2019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8/26/2019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8/26/2019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8/26/2019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8/26/2019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8/26/2019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8/26/2019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8/26/2019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7EAF463A-BC7C-46EE-9F1E-7F377CCA4891}" type="datetimeFigureOut">
              <a:rPr lang="en-US" smtClean="0"/>
              <a:pPr/>
              <a:t>8/26/2019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8/26/2019</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8/26/2019</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0" y="304800"/>
            <a:ext cx="7924800" cy="1601161"/>
          </a:xfrm>
        </p:spPr>
        <p:txBody>
          <a:bodyPr>
            <a:normAutofit/>
          </a:bodyPr>
          <a:lstStyle/>
          <a:p>
            <a:pPr algn="ctr"/>
            <a:r>
              <a:rPr lang="en-US" sz="6600" dirty="0"/>
              <a:t>Have you got … ?</a:t>
            </a:r>
            <a:endParaRPr lang="ru-RU" sz="6600" dirty="0"/>
          </a:p>
        </p:txBody>
      </p:sp>
      <p:sp>
        <p:nvSpPr>
          <p:cNvPr id="3" name="Подзаголовок 2"/>
          <p:cNvSpPr>
            <a:spLocks noGrp="1"/>
          </p:cNvSpPr>
          <p:nvPr>
            <p:ph type="subTitle" idx="1"/>
          </p:nvPr>
        </p:nvSpPr>
        <p:spPr>
          <a:xfrm>
            <a:off x="304800" y="2438400"/>
            <a:ext cx="7772400" cy="2220511"/>
          </a:xfrm>
        </p:spPr>
        <p:txBody>
          <a:bodyPr>
            <a:normAutofit/>
          </a:bodyPr>
          <a:lstStyle/>
          <a:p>
            <a:pPr algn="ctr"/>
            <a:r>
              <a:rPr lang="en-US" sz="7200" dirty="0">
                <a:solidFill>
                  <a:schemeClr val="accent2">
                    <a:lumMod val="75000"/>
                  </a:schemeClr>
                </a:solidFill>
              </a:rPr>
              <a:t>some</a:t>
            </a:r>
            <a:r>
              <a:rPr lang="en-US" sz="4000" dirty="0"/>
              <a:t> or </a:t>
            </a:r>
            <a:r>
              <a:rPr lang="en-US" sz="6600" dirty="0">
                <a:solidFill>
                  <a:schemeClr val="accent3">
                    <a:lumMod val="75000"/>
                  </a:schemeClr>
                </a:solidFill>
              </a:rPr>
              <a:t>any</a:t>
            </a:r>
            <a:endParaRPr lang="ru-RU" sz="4000"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9"/>
            <a:ext cx="8229600" cy="3547872"/>
          </a:xfrm>
        </p:spPr>
        <p:txBody>
          <a:bodyPr/>
          <a:lstStyle/>
          <a:p>
            <a:r>
              <a:rPr lang="en-US" dirty="0"/>
              <a:t>Ann has got some bananas and some bread in her trolley.</a:t>
            </a:r>
          </a:p>
          <a:p>
            <a:pPr>
              <a:buNone/>
            </a:pPr>
            <a:endParaRPr lang="en-US" dirty="0"/>
          </a:p>
          <a:p>
            <a:pPr>
              <a:buNone/>
            </a:pPr>
            <a:endParaRPr lang="en-US" dirty="0"/>
          </a:p>
          <a:p>
            <a:r>
              <a:rPr lang="en-US" dirty="0"/>
              <a:t>Pete has got some chicken and some crisps in his trolley.</a:t>
            </a:r>
            <a:endParaRPr lang="ru-RU" dirty="0"/>
          </a:p>
        </p:txBody>
      </p:sp>
      <p:sp>
        <p:nvSpPr>
          <p:cNvPr id="3" name="Заголовок 2"/>
          <p:cNvSpPr>
            <a:spLocks noGrp="1"/>
          </p:cNvSpPr>
          <p:nvPr>
            <p:ph type="title"/>
          </p:nvPr>
        </p:nvSpPr>
        <p:spPr/>
        <p:txBody>
          <a:bodyPr/>
          <a:lstStyle/>
          <a:p>
            <a:r>
              <a:rPr lang="en-US" dirty="0"/>
              <a:t>Example for shop assistants</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09600" y="3733799"/>
            <a:ext cx="8077200" cy="1981201"/>
          </a:xfrm>
        </p:spPr>
        <p:txBody>
          <a:bodyPr/>
          <a:lstStyle/>
          <a:p>
            <a:r>
              <a:rPr lang="en-US" dirty="0"/>
              <a:t>p. 31-33 (WB)</a:t>
            </a:r>
          </a:p>
          <a:p>
            <a:endParaRPr lang="ru-RU" dirty="0"/>
          </a:p>
        </p:txBody>
      </p:sp>
      <p:sp>
        <p:nvSpPr>
          <p:cNvPr id="3" name="Заголовок 2"/>
          <p:cNvSpPr>
            <a:spLocks noGrp="1"/>
          </p:cNvSpPr>
          <p:nvPr>
            <p:ph type="title"/>
          </p:nvPr>
        </p:nvSpPr>
        <p:spPr>
          <a:xfrm>
            <a:off x="457200" y="274638"/>
            <a:ext cx="8229600" cy="2544762"/>
          </a:xfrm>
        </p:spPr>
        <p:txBody>
          <a:bodyPr>
            <a:normAutofit/>
          </a:bodyPr>
          <a:lstStyle/>
          <a:p>
            <a:pPr algn="ctr"/>
            <a:r>
              <a:rPr lang="en-US" sz="4400" dirty="0"/>
              <a:t>Check yourself!</a:t>
            </a:r>
            <a:br>
              <a:rPr lang="en-US" sz="4400" dirty="0"/>
            </a:br>
            <a:r>
              <a:rPr lang="en-US" sz="4400" dirty="0"/>
              <a:t>Task for time! </a:t>
            </a:r>
            <a:br>
              <a:rPr lang="en-US" sz="4400" dirty="0"/>
            </a:br>
            <a:r>
              <a:rPr lang="en-US" sz="4400" dirty="0"/>
              <a:t>Who will be the first?</a:t>
            </a:r>
            <a:endParaRPr lang="ru-RU"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a:t>Learn new words by heart (24) – how to read, write and meaning</a:t>
            </a:r>
          </a:p>
          <a:p>
            <a:r>
              <a:rPr lang="en-US" dirty="0"/>
              <a:t>p. 34-35 (WB)</a:t>
            </a:r>
            <a:endParaRPr lang="ru-RU" dirty="0"/>
          </a:p>
        </p:txBody>
      </p:sp>
      <p:sp>
        <p:nvSpPr>
          <p:cNvPr id="3" name="Заголовок 2"/>
          <p:cNvSpPr>
            <a:spLocks noGrp="1"/>
          </p:cNvSpPr>
          <p:nvPr>
            <p:ph type="title"/>
          </p:nvPr>
        </p:nvSpPr>
        <p:spPr/>
        <p:txBody>
          <a:bodyPr/>
          <a:lstStyle/>
          <a:p>
            <a:r>
              <a:rPr lang="en-US" dirty="0"/>
              <a:t>H/t: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52800"/>
            <a:ext cx="8229600" cy="2654491"/>
          </a:xfrm>
        </p:spPr>
        <p:txBody>
          <a:bodyPr>
            <a:normAutofit/>
          </a:bodyPr>
          <a:lstStyle/>
          <a:p>
            <a:r>
              <a:rPr lang="en-US" sz="4000" dirty="0"/>
              <a:t>In </a:t>
            </a:r>
            <a:r>
              <a:rPr lang="en-US" sz="4000" b="1" u="sng" dirty="0"/>
              <a:t>positive</a:t>
            </a:r>
            <a:r>
              <a:rPr lang="en-US" sz="4000" dirty="0"/>
              <a:t> (</a:t>
            </a:r>
            <a:r>
              <a:rPr lang="ru-RU" sz="4000" dirty="0"/>
              <a:t>«</a:t>
            </a:r>
            <a:r>
              <a:rPr lang="en-US" sz="4000" dirty="0"/>
              <a:t>+</a:t>
            </a:r>
            <a:r>
              <a:rPr lang="ru-RU" sz="4000" dirty="0"/>
              <a:t>»</a:t>
            </a:r>
            <a:r>
              <a:rPr lang="en-US" sz="4000" dirty="0"/>
              <a:t>) sentences</a:t>
            </a:r>
            <a:endParaRPr lang="ru-RU" sz="4000" dirty="0"/>
          </a:p>
        </p:txBody>
      </p:sp>
      <p:sp>
        <p:nvSpPr>
          <p:cNvPr id="2" name="Заголовок 1"/>
          <p:cNvSpPr>
            <a:spLocks noGrp="1"/>
          </p:cNvSpPr>
          <p:nvPr>
            <p:ph type="title"/>
          </p:nvPr>
        </p:nvSpPr>
        <p:spPr>
          <a:xfrm>
            <a:off x="381000" y="1143000"/>
            <a:ext cx="8229600" cy="1554162"/>
          </a:xfrm>
        </p:spPr>
        <p:txBody>
          <a:bodyPr>
            <a:normAutofit/>
          </a:bodyPr>
          <a:lstStyle/>
          <a:p>
            <a:r>
              <a:rPr lang="en-US" sz="4800" dirty="0"/>
              <a:t>When do we use </a:t>
            </a:r>
            <a:r>
              <a:rPr lang="en-US" sz="4800" dirty="0">
                <a:solidFill>
                  <a:schemeClr val="accent2">
                    <a:lumMod val="75000"/>
                  </a:schemeClr>
                </a:solidFill>
              </a:rPr>
              <a:t>SOME</a:t>
            </a:r>
            <a:r>
              <a:rPr lang="en-US" sz="4800" dirty="0"/>
              <a:t> ?</a:t>
            </a:r>
            <a:endParaRPr lang="ru-RU"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95600"/>
            <a:ext cx="8229600" cy="3111691"/>
          </a:xfrm>
        </p:spPr>
        <p:txBody>
          <a:bodyPr>
            <a:normAutofit/>
          </a:bodyPr>
          <a:lstStyle/>
          <a:p>
            <a:r>
              <a:rPr lang="en-US" sz="4400" dirty="0"/>
              <a:t>In </a:t>
            </a:r>
            <a:r>
              <a:rPr lang="en-US" sz="4400" b="1" u="sng" dirty="0"/>
              <a:t>negative</a:t>
            </a:r>
            <a:r>
              <a:rPr lang="en-US" sz="4400" dirty="0"/>
              <a:t> (</a:t>
            </a:r>
            <a:r>
              <a:rPr lang="ru-RU" sz="4400" dirty="0"/>
              <a:t>«</a:t>
            </a:r>
            <a:r>
              <a:rPr lang="en-US" sz="4400" dirty="0"/>
              <a:t>-</a:t>
            </a:r>
            <a:r>
              <a:rPr lang="ru-RU" sz="4400" dirty="0"/>
              <a:t>»</a:t>
            </a:r>
            <a:r>
              <a:rPr lang="en-US" sz="4400" dirty="0"/>
              <a:t>) sentences</a:t>
            </a:r>
            <a:endParaRPr lang="ru-RU" sz="4400" dirty="0"/>
          </a:p>
          <a:p>
            <a:r>
              <a:rPr lang="en-US" sz="4400" dirty="0"/>
              <a:t>In </a:t>
            </a:r>
            <a:r>
              <a:rPr lang="en-US" sz="4400" b="1" u="sng" dirty="0"/>
              <a:t>questions</a:t>
            </a:r>
            <a:r>
              <a:rPr lang="en-US" sz="4400" dirty="0"/>
              <a:t> (</a:t>
            </a:r>
            <a:r>
              <a:rPr lang="ru-RU" sz="4400" dirty="0"/>
              <a:t>«</a:t>
            </a:r>
            <a:r>
              <a:rPr lang="en-US" sz="4400" dirty="0"/>
              <a:t>?</a:t>
            </a:r>
            <a:r>
              <a:rPr lang="ru-RU" sz="4400" dirty="0"/>
              <a:t>»</a:t>
            </a:r>
            <a:r>
              <a:rPr lang="en-US" sz="4400" dirty="0"/>
              <a:t>) </a:t>
            </a:r>
            <a:endParaRPr lang="ru-RU" sz="4400" dirty="0"/>
          </a:p>
        </p:txBody>
      </p:sp>
      <p:sp>
        <p:nvSpPr>
          <p:cNvPr id="2" name="Заголовок 1"/>
          <p:cNvSpPr>
            <a:spLocks noGrp="1"/>
          </p:cNvSpPr>
          <p:nvPr>
            <p:ph type="title"/>
          </p:nvPr>
        </p:nvSpPr>
        <p:spPr>
          <a:xfrm>
            <a:off x="457200" y="1066800"/>
            <a:ext cx="8229600" cy="1143000"/>
          </a:xfrm>
        </p:spPr>
        <p:txBody>
          <a:bodyPr/>
          <a:lstStyle/>
          <a:p>
            <a:pPr algn="ctr"/>
            <a:r>
              <a:rPr lang="en-US" sz="4400" dirty="0"/>
              <a:t>When do we use </a:t>
            </a:r>
            <a:r>
              <a:rPr lang="en-US" sz="4400" dirty="0">
                <a:solidFill>
                  <a:schemeClr val="accent2">
                    <a:lumMod val="75000"/>
                  </a:schemeClr>
                </a:solidFill>
              </a:rPr>
              <a:t>ANY</a:t>
            </a:r>
            <a:r>
              <a:rPr lang="en-US" sz="4400" dirty="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1447800"/>
            <a:ext cx="8991600" cy="5105400"/>
          </a:xfrm>
        </p:spPr>
        <p:txBody>
          <a:bodyPr>
            <a:normAutofit lnSpcReduction="10000"/>
          </a:bodyPr>
          <a:lstStyle/>
          <a:p>
            <a:pPr marL="624078" indent="-514350">
              <a:buAutoNum type="arabicParenR"/>
            </a:pPr>
            <a:r>
              <a:rPr lang="en-US" dirty="0"/>
              <a:t>Have you got _______ chicken? – Yes, I have ___. </a:t>
            </a:r>
          </a:p>
          <a:p>
            <a:pPr marL="624078" indent="-514350">
              <a:buAutoNum type="arabicParenR"/>
            </a:pPr>
            <a:r>
              <a:rPr lang="en-US" dirty="0"/>
              <a:t>Has he got _____ banana? – No, he hasn’t ____.</a:t>
            </a:r>
          </a:p>
          <a:p>
            <a:pPr marL="624078" indent="-514350">
              <a:buAutoNum type="arabicParenR"/>
            </a:pPr>
            <a:r>
              <a:rPr lang="en-US" dirty="0"/>
              <a:t>We have got _____ fruit. </a:t>
            </a:r>
          </a:p>
          <a:p>
            <a:pPr marL="624078" indent="-514350">
              <a:buAutoNum type="arabicParenR"/>
            </a:pPr>
            <a:r>
              <a:rPr lang="en-US" dirty="0"/>
              <a:t>They haven’t got ____ carrots. They’ve got ____ pizza.</a:t>
            </a:r>
          </a:p>
          <a:p>
            <a:pPr marL="624078" indent="-514350">
              <a:buAutoNum type="arabicParenR"/>
            </a:pPr>
            <a:r>
              <a:rPr lang="en-US" dirty="0"/>
              <a:t>Has she got ____ peas?  - Yes, she has ___.</a:t>
            </a:r>
          </a:p>
          <a:p>
            <a:pPr marL="624078" indent="-514350">
              <a:buAutoNum type="arabicParenR"/>
            </a:pPr>
            <a:r>
              <a:rPr lang="en-US" dirty="0"/>
              <a:t>Oh, you’ve got ____ sardines! May I take ____? </a:t>
            </a:r>
          </a:p>
          <a:p>
            <a:pPr marL="624078" indent="-514350">
              <a:buAutoNum type="arabicParenR"/>
            </a:pPr>
            <a:r>
              <a:rPr lang="en-US" dirty="0"/>
              <a:t>He has got _____ spaghetti, do you want _____?</a:t>
            </a:r>
          </a:p>
          <a:p>
            <a:pPr marL="624078" indent="-514350">
              <a:buAutoNum type="arabicParenR"/>
            </a:pPr>
            <a:r>
              <a:rPr lang="en-US" dirty="0"/>
              <a:t>There are ______ tomatoes, but there aren’t ____ carrots.</a:t>
            </a:r>
          </a:p>
          <a:p>
            <a:pPr marL="624078" indent="-514350">
              <a:buAutoNum type="arabicParenR"/>
            </a:pPr>
            <a:r>
              <a:rPr lang="en-US" dirty="0"/>
              <a:t>There isn’t ____ ice cream, but there is ____ chocolate.</a:t>
            </a:r>
          </a:p>
          <a:p>
            <a:endParaRPr lang="ru-RU" dirty="0"/>
          </a:p>
        </p:txBody>
      </p:sp>
      <p:sp>
        <p:nvSpPr>
          <p:cNvPr id="2" name="Заголовок 1"/>
          <p:cNvSpPr>
            <a:spLocks noGrp="1"/>
          </p:cNvSpPr>
          <p:nvPr>
            <p:ph type="title"/>
          </p:nvPr>
        </p:nvSpPr>
        <p:spPr/>
        <p:txBody>
          <a:bodyPr>
            <a:normAutofit fontScale="90000"/>
          </a:bodyPr>
          <a:lstStyle/>
          <a:p>
            <a:pPr algn="ctr"/>
            <a:r>
              <a:rPr lang="en-US" dirty="0"/>
              <a:t>Let’s practice! Use </a:t>
            </a:r>
            <a:r>
              <a:rPr lang="en-US" i="1" dirty="0">
                <a:solidFill>
                  <a:srgbClr val="C00000"/>
                </a:solidFill>
              </a:rPr>
              <a:t>some</a:t>
            </a:r>
            <a:r>
              <a:rPr lang="en-US" dirty="0"/>
              <a:t> or </a:t>
            </a:r>
            <a:r>
              <a:rPr lang="en-US" i="1" dirty="0">
                <a:solidFill>
                  <a:srgbClr val="00B0F0"/>
                </a:solidFill>
              </a:rPr>
              <a:t>any </a:t>
            </a:r>
            <a:r>
              <a:rPr lang="en-US" u="sng" dirty="0">
                <a:solidFill>
                  <a:schemeClr val="accent2">
                    <a:lumMod val="60000"/>
                    <a:lumOff val="40000"/>
                  </a:schemeClr>
                </a:solidFill>
              </a:rPr>
              <a:t>and translate sentences</a:t>
            </a:r>
            <a:endParaRPr lang="ru-RU" u="sng" dirty="0">
              <a:solidFill>
                <a:schemeClr val="accent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a:t>Have you got ____ juice or water? – Yes, I have ____ apple juice. Do you want?</a:t>
            </a:r>
          </a:p>
          <a:p>
            <a:r>
              <a:rPr lang="en-US" dirty="0"/>
              <a:t>There isn’t ____ bread at home. Has she got ___ in her shop?</a:t>
            </a:r>
          </a:p>
          <a:p>
            <a:r>
              <a:rPr lang="en-US" dirty="0"/>
              <a:t>There aren’t ____ crisps. Have you got ____?</a:t>
            </a:r>
          </a:p>
          <a:p>
            <a:r>
              <a:rPr lang="en-US" dirty="0"/>
              <a:t>Have they got ____ cheese? – No, they haven’t ____.</a:t>
            </a:r>
          </a:p>
          <a:p>
            <a:r>
              <a:rPr lang="en-US" dirty="0"/>
              <a:t>Has he got ____ rice? – Yes, he has ____.</a:t>
            </a:r>
          </a:p>
          <a:p>
            <a:r>
              <a:rPr lang="en-US" dirty="0"/>
              <a:t>Have you got ____ chips? – No, I haven’t ____.</a:t>
            </a:r>
          </a:p>
        </p:txBody>
      </p:sp>
      <p:sp>
        <p:nvSpPr>
          <p:cNvPr id="2" name="Заголовок 1"/>
          <p:cNvSpPr>
            <a:spLocks noGrp="1"/>
          </p:cNvSpPr>
          <p:nvPr>
            <p:ph type="title"/>
          </p:nvPr>
        </p:nvSpPr>
        <p:spPr/>
        <p:txBody>
          <a:bodyPr>
            <a:normAutofit fontScale="90000"/>
          </a:bodyPr>
          <a:lstStyle/>
          <a:p>
            <a:pPr algn="ctr"/>
            <a:r>
              <a:rPr lang="en-US" sz="4000" dirty="0"/>
              <a:t>Let’s practice! Use </a:t>
            </a:r>
            <a:r>
              <a:rPr lang="en-US" sz="4000" i="1" dirty="0">
                <a:solidFill>
                  <a:srgbClr val="C00000"/>
                </a:solidFill>
              </a:rPr>
              <a:t>some</a:t>
            </a:r>
            <a:r>
              <a:rPr lang="en-US" sz="4000" dirty="0"/>
              <a:t> or </a:t>
            </a:r>
            <a:r>
              <a:rPr lang="en-US" sz="4000" i="1" dirty="0">
                <a:solidFill>
                  <a:srgbClr val="00B0F0"/>
                </a:solidFill>
              </a:rPr>
              <a:t>any </a:t>
            </a:r>
            <a:r>
              <a:rPr lang="en-US" sz="4000" u="sng" dirty="0">
                <a:solidFill>
                  <a:schemeClr val="accent2">
                    <a:lumMod val="60000"/>
                    <a:lumOff val="40000"/>
                  </a:schemeClr>
                </a:solidFill>
              </a:rPr>
              <a:t>and translate sentences</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a:t>Our students’ mothers want to make a surprise for fathers. They are going to cook a tasty dinner, but they need some food. They ask daughters/sons to go shopping and give them shopping lists. </a:t>
            </a:r>
          </a:p>
          <a:p>
            <a:pPr>
              <a:buNone/>
            </a:pPr>
            <a:endParaRPr lang="en-US" dirty="0"/>
          </a:p>
          <a:p>
            <a:pPr>
              <a:buNone/>
            </a:pPr>
            <a:r>
              <a:rPr lang="en-US" dirty="0"/>
              <a:t>* Go shopping and buy some food. </a:t>
            </a:r>
            <a:endParaRPr lang="ru-RU" dirty="0"/>
          </a:p>
        </p:txBody>
      </p:sp>
      <p:sp>
        <p:nvSpPr>
          <p:cNvPr id="2" name="Заголовок 1"/>
          <p:cNvSpPr>
            <a:spLocks noGrp="1"/>
          </p:cNvSpPr>
          <p:nvPr>
            <p:ph type="title"/>
          </p:nvPr>
        </p:nvSpPr>
        <p:spPr/>
        <p:txBody>
          <a:bodyPr/>
          <a:lstStyle/>
          <a:p>
            <a:r>
              <a:rPr lang="en-US" dirty="0"/>
              <a:t>Case</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52400" y="1371600"/>
          <a:ext cx="8763000" cy="2011680"/>
        </p:xfrm>
        <a:graphic>
          <a:graphicData uri="http://schemas.openxmlformats.org/drawingml/2006/table">
            <a:tbl>
              <a:tblPr firstRow="1" bandRow="1">
                <a:tableStyleId>{2D5ABB26-0587-4C30-8999-92F81FD0307C}</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370840">
                <a:tc>
                  <a:txBody>
                    <a:bodyPr/>
                    <a:lstStyle/>
                    <a:p>
                      <a:r>
                        <a:rPr lang="en-US" dirty="0"/>
                        <a:t>Sweetie,</a:t>
                      </a:r>
                      <a:r>
                        <a:rPr lang="en-US" baseline="0" dirty="0"/>
                        <a:t> </a:t>
                      </a:r>
                    </a:p>
                    <a:p>
                      <a:r>
                        <a:rPr lang="en-US" baseline="0" dirty="0"/>
                        <a:t>Could you buy any food, please?</a:t>
                      </a:r>
                    </a:p>
                    <a:p>
                      <a:r>
                        <a:rPr lang="en-US" baseline="0" dirty="0"/>
                        <a:t>We haven’t got any tomatoes and there isn’t any bread. </a:t>
                      </a:r>
                    </a:p>
                    <a:p>
                      <a:r>
                        <a:rPr lang="en-US" baseline="0" dirty="0"/>
                        <a:t>Love you,</a:t>
                      </a:r>
                    </a:p>
                    <a:p>
                      <a:r>
                        <a:rPr lang="en-US" baseline="0" dirty="0"/>
                        <a:t>Mum</a:t>
                      </a:r>
                      <a:endParaRPr lang="ru-RU" dirty="0"/>
                    </a:p>
                  </a:txBody>
                  <a:tcPr/>
                </a:tc>
                <a:tc>
                  <a:txBody>
                    <a:bodyPr/>
                    <a:lstStyle/>
                    <a:p>
                      <a:r>
                        <a:rPr lang="en-US" dirty="0"/>
                        <a:t>Sweetie,</a:t>
                      </a:r>
                      <a:r>
                        <a:rPr lang="en-US" baseline="0" dirty="0"/>
                        <a:t> </a:t>
                      </a:r>
                    </a:p>
                    <a:p>
                      <a:r>
                        <a:rPr lang="en-US" baseline="0" dirty="0"/>
                        <a:t>Could you buy any food, please?</a:t>
                      </a:r>
                    </a:p>
                    <a:p>
                      <a:r>
                        <a:rPr lang="en-US" baseline="0" dirty="0"/>
                        <a:t>We haven’t got any carrots and there isn’t any cheese. </a:t>
                      </a:r>
                    </a:p>
                    <a:p>
                      <a:r>
                        <a:rPr lang="en-US" baseline="0" dirty="0"/>
                        <a:t>Love you,</a:t>
                      </a:r>
                    </a:p>
                    <a:p>
                      <a:r>
                        <a:rPr lang="en-US" baseline="0" dirty="0"/>
                        <a:t>Mum</a:t>
                      </a:r>
                      <a:endParaRPr lang="ru-RU" dirty="0"/>
                    </a:p>
                    <a:p>
                      <a:endParaRPr lang="ru-RU" dirty="0"/>
                    </a:p>
                  </a:txBody>
                  <a:tcPr/>
                </a:tc>
                <a:extLst>
                  <a:ext uri="{0D108BD9-81ED-4DB2-BD59-A6C34878D82A}">
                    <a16:rowId xmlns:a16="http://schemas.microsoft.com/office/drawing/2014/main" val="10000"/>
                  </a:ext>
                </a:extLst>
              </a:tr>
            </a:tbl>
          </a:graphicData>
        </a:graphic>
      </p:graphicFrame>
      <p:sp>
        <p:nvSpPr>
          <p:cNvPr id="3" name="Заголовок 2"/>
          <p:cNvSpPr>
            <a:spLocks noGrp="1"/>
          </p:cNvSpPr>
          <p:nvPr>
            <p:ph type="title"/>
          </p:nvPr>
        </p:nvSpPr>
        <p:spPr>
          <a:xfrm>
            <a:off x="457200" y="274638"/>
            <a:ext cx="8229600" cy="792162"/>
          </a:xfrm>
        </p:spPr>
        <p:txBody>
          <a:bodyPr/>
          <a:lstStyle/>
          <a:p>
            <a:r>
              <a:rPr lang="en-US" dirty="0"/>
              <a:t>Shopping lists</a:t>
            </a:r>
            <a:endParaRPr lang="ru-RU" dirty="0"/>
          </a:p>
        </p:txBody>
      </p:sp>
      <p:graphicFrame>
        <p:nvGraphicFramePr>
          <p:cNvPr id="5" name="Содержимое 3"/>
          <p:cNvGraphicFramePr>
            <a:graphicFrameLocks/>
          </p:cNvGraphicFramePr>
          <p:nvPr/>
        </p:nvGraphicFramePr>
        <p:xfrm>
          <a:off x="152400" y="3657600"/>
          <a:ext cx="8763000" cy="2011680"/>
        </p:xfrm>
        <a:graphic>
          <a:graphicData uri="http://schemas.openxmlformats.org/drawingml/2006/table">
            <a:tbl>
              <a:tblPr firstRow="1" bandRow="1">
                <a:tableStyleId>{2D5ABB26-0587-4C30-8999-92F81FD0307C}</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370840">
                <a:tc>
                  <a:txBody>
                    <a:bodyPr/>
                    <a:lstStyle/>
                    <a:p>
                      <a:r>
                        <a:rPr lang="en-US" dirty="0"/>
                        <a:t>Sweetie,</a:t>
                      </a:r>
                      <a:r>
                        <a:rPr lang="en-US" baseline="0" dirty="0"/>
                        <a:t> </a:t>
                      </a:r>
                    </a:p>
                    <a:p>
                      <a:r>
                        <a:rPr lang="en-US" baseline="0" dirty="0"/>
                        <a:t>Could you buy any food, please?</a:t>
                      </a:r>
                    </a:p>
                    <a:p>
                      <a:r>
                        <a:rPr lang="en-US" baseline="0" dirty="0"/>
                        <a:t>We haven’t got any bananas and there isn’t any milk. </a:t>
                      </a:r>
                    </a:p>
                    <a:p>
                      <a:r>
                        <a:rPr lang="en-US" baseline="0" dirty="0"/>
                        <a:t>Love you,</a:t>
                      </a:r>
                    </a:p>
                    <a:p>
                      <a:r>
                        <a:rPr lang="en-US" baseline="0" dirty="0"/>
                        <a:t>Mum</a:t>
                      </a:r>
                      <a:endParaRPr lang="ru-RU" dirty="0"/>
                    </a:p>
                  </a:txBody>
                  <a:tcPr/>
                </a:tc>
                <a:tc>
                  <a:txBody>
                    <a:bodyPr/>
                    <a:lstStyle/>
                    <a:p>
                      <a:r>
                        <a:rPr lang="en-US" dirty="0"/>
                        <a:t>Sweetie,</a:t>
                      </a:r>
                      <a:r>
                        <a:rPr lang="en-US" baseline="0" dirty="0"/>
                        <a:t> </a:t>
                      </a:r>
                    </a:p>
                    <a:p>
                      <a:r>
                        <a:rPr lang="en-US" baseline="0" dirty="0"/>
                        <a:t>Could you buy any food, please?</a:t>
                      </a:r>
                    </a:p>
                    <a:p>
                      <a:r>
                        <a:rPr lang="en-US" baseline="0" dirty="0"/>
                        <a:t>We haven’t got any sardines and there isn’t any ice cream. </a:t>
                      </a:r>
                    </a:p>
                    <a:p>
                      <a:r>
                        <a:rPr lang="en-US" baseline="0" dirty="0"/>
                        <a:t>Love you,</a:t>
                      </a:r>
                    </a:p>
                    <a:p>
                      <a:r>
                        <a:rPr lang="en-US" baseline="0" dirty="0"/>
                        <a:t>Mum</a:t>
                      </a:r>
                      <a:endParaRPr lang="ru-RU" dirty="0"/>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28600" y="304800"/>
          <a:ext cx="8763000" cy="2011680"/>
        </p:xfrm>
        <a:graphic>
          <a:graphicData uri="http://schemas.openxmlformats.org/drawingml/2006/table">
            <a:tbl>
              <a:tblPr firstRow="1" bandRow="1">
                <a:tableStyleId>{2D5ABB26-0587-4C30-8999-92F81FD0307C}</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370840">
                <a:tc>
                  <a:txBody>
                    <a:bodyPr/>
                    <a:lstStyle/>
                    <a:p>
                      <a:r>
                        <a:rPr lang="en-US" dirty="0"/>
                        <a:t>Sweetie,</a:t>
                      </a:r>
                      <a:r>
                        <a:rPr lang="en-US" baseline="0" dirty="0"/>
                        <a:t> </a:t>
                      </a:r>
                    </a:p>
                    <a:p>
                      <a:r>
                        <a:rPr lang="en-US" baseline="0" dirty="0"/>
                        <a:t>Could you buy any food, please?</a:t>
                      </a:r>
                    </a:p>
                    <a:p>
                      <a:r>
                        <a:rPr lang="en-US" baseline="0" dirty="0"/>
                        <a:t>We haven’t got any peas and there aren’t any biscuits. </a:t>
                      </a:r>
                    </a:p>
                    <a:p>
                      <a:r>
                        <a:rPr lang="en-US" baseline="0" dirty="0"/>
                        <a:t>Love you,</a:t>
                      </a:r>
                    </a:p>
                    <a:p>
                      <a:r>
                        <a:rPr lang="en-US" baseline="0" dirty="0"/>
                        <a:t>Mum</a:t>
                      </a:r>
                      <a:endParaRPr lang="ru-RU" dirty="0"/>
                    </a:p>
                  </a:txBody>
                  <a:tcPr/>
                </a:tc>
                <a:tc>
                  <a:txBody>
                    <a:bodyPr/>
                    <a:lstStyle/>
                    <a:p>
                      <a:r>
                        <a:rPr lang="en-US" dirty="0"/>
                        <a:t>Sweetie,</a:t>
                      </a:r>
                      <a:r>
                        <a:rPr lang="en-US" baseline="0" dirty="0"/>
                        <a:t> </a:t>
                      </a:r>
                    </a:p>
                    <a:p>
                      <a:r>
                        <a:rPr lang="en-US" baseline="0" dirty="0"/>
                        <a:t>Could you buy any food, please?</a:t>
                      </a:r>
                    </a:p>
                    <a:p>
                      <a:r>
                        <a:rPr lang="en-US" baseline="0" dirty="0"/>
                        <a:t>We haven’t got any crisps and there isn’t any juice. </a:t>
                      </a:r>
                    </a:p>
                    <a:p>
                      <a:r>
                        <a:rPr lang="en-US" baseline="0" dirty="0"/>
                        <a:t>Love you,</a:t>
                      </a:r>
                    </a:p>
                    <a:p>
                      <a:r>
                        <a:rPr lang="en-US" baseline="0" dirty="0"/>
                        <a:t>Mum</a:t>
                      </a:r>
                      <a:endParaRPr lang="ru-RU" dirty="0"/>
                    </a:p>
                    <a:p>
                      <a:endParaRPr lang="ru-RU" dirty="0"/>
                    </a:p>
                  </a:txBody>
                  <a:tcPr/>
                </a:tc>
                <a:extLst>
                  <a:ext uri="{0D108BD9-81ED-4DB2-BD59-A6C34878D82A}">
                    <a16:rowId xmlns:a16="http://schemas.microsoft.com/office/drawing/2014/main" val="10000"/>
                  </a:ext>
                </a:extLst>
              </a:tr>
            </a:tbl>
          </a:graphicData>
        </a:graphic>
      </p:graphicFrame>
      <p:graphicFrame>
        <p:nvGraphicFramePr>
          <p:cNvPr id="5" name="Содержимое 3"/>
          <p:cNvGraphicFramePr>
            <a:graphicFrameLocks/>
          </p:cNvGraphicFramePr>
          <p:nvPr/>
        </p:nvGraphicFramePr>
        <p:xfrm>
          <a:off x="228600" y="2819400"/>
          <a:ext cx="8763000" cy="2011680"/>
        </p:xfrm>
        <a:graphic>
          <a:graphicData uri="http://schemas.openxmlformats.org/drawingml/2006/table">
            <a:tbl>
              <a:tblPr firstRow="1" bandRow="1">
                <a:tableStyleId>{2D5ABB26-0587-4C30-8999-92F81FD0307C}</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370840">
                <a:tc>
                  <a:txBody>
                    <a:bodyPr/>
                    <a:lstStyle/>
                    <a:p>
                      <a:r>
                        <a:rPr lang="en-US" dirty="0"/>
                        <a:t>Sweetie,</a:t>
                      </a:r>
                      <a:r>
                        <a:rPr lang="en-US" baseline="0" dirty="0"/>
                        <a:t> </a:t>
                      </a:r>
                    </a:p>
                    <a:p>
                      <a:r>
                        <a:rPr lang="en-US" baseline="0" dirty="0"/>
                        <a:t>Could you buy any food, please?</a:t>
                      </a:r>
                    </a:p>
                    <a:p>
                      <a:r>
                        <a:rPr lang="en-US" baseline="0" dirty="0"/>
                        <a:t>We haven’t got any apples and there isn’t any rice. </a:t>
                      </a:r>
                    </a:p>
                    <a:p>
                      <a:r>
                        <a:rPr lang="en-US" baseline="0" dirty="0"/>
                        <a:t>Love you,</a:t>
                      </a:r>
                    </a:p>
                    <a:p>
                      <a:r>
                        <a:rPr lang="en-US" baseline="0" dirty="0"/>
                        <a:t>Mum</a:t>
                      </a:r>
                      <a:endParaRPr lang="ru-RU" dirty="0"/>
                    </a:p>
                  </a:txBody>
                  <a:tcPr/>
                </a:tc>
                <a:tc>
                  <a:txBody>
                    <a:bodyPr/>
                    <a:lstStyle/>
                    <a:p>
                      <a:r>
                        <a:rPr lang="en-US" dirty="0"/>
                        <a:t>Sweetie,</a:t>
                      </a:r>
                      <a:r>
                        <a:rPr lang="en-US" baseline="0" dirty="0"/>
                        <a:t> </a:t>
                      </a:r>
                    </a:p>
                    <a:p>
                      <a:r>
                        <a:rPr lang="en-US" baseline="0" dirty="0"/>
                        <a:t>Could you buy any food, please?</a:t>
                      </a:r>
                    </a:p>
                    <a:p>
                      <a:r>
                        <a:rPr lang="en-US" baseline="0" dirty="0"/>
                        <a:t>We haven’t got any bananas and there isn’t any sugar. </a:t>
                      </a:r>
                    </a:p>
                    <a:p>
                      <a:r>
                        <a:rPr lang="en-US" baseline="0" dirty="0"/>
                        <a:t>Love you,</a:t>
                      </a:r>
                    </a:p>
                    <a:p>
                      <a:r>
                        <a:rPr lang="en-US" baseline="0" dirty="0"/>
                        <a:t>Mum</a:t>
                      </a:r>
                      <a:endParaRPr lang="ru-RU" dirty="0"/>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63121531"/>
              </p:ext>
            </p:extLst>
          </p:nvPr>
        </p:nvGraphicFramePr>
        <p:xfrm>
          <a:off x="533400" y="2133600"/>
          <a:ext cx="8229600" cy="2966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solidFill>
                            <a:schemeClr val="tx1"/>
                          </a:solidFill>
                        </a:rPr>
                        <a:t>Bananas</a:t>
                      </a:r>
                      <a:endParaRPr lang="ru-RU" dirty="0">
                        <a:solidFill>
                          <a:schemeClr val="tx1"/>
                        </a:solidFill>
                      </a:endParaRPr>
                    </a:p>
                  </a:txBody>
                  <a:tcPr>
                    <a:solidFill>
                      <a:schemeClr val="bg1"/>
                    </a:solidFill>
                  </a:tcPr>
                </a:tc>
                <a:tc>
                  <a:txBody>
                    <a:bodyPr/>
                    <a:lstStyle/>
                    <a:p>
                      <a:r>
                        <a:rPr lang="en-US" dirty="0">
                          <a:solidFill>
                            <a:schemeClr val="tx1"/>
                          </a:solidFill>
                        </a:rPr>
                        <a:t>sugar</a:t>
                      </a:r>
                      <a:endParaRPr lang="ru-RU" dirty="0">
                        <a:solidFill>
                          <a:schemeClr val="tx1"/>
                        </a:solidFill>
                      </a:endParaRPr>
                    </a:p>
                  </a:txBody>
                  <a:tcPr>
                    <a:solidFill>
                      <a:schemeClr val="bg1"/>
                    </a:solidFill>
                  </a:tcPr>
                </a:tc>
                <a:tc>
                  <a:txBody>
                    <a:bodyPr/>
                    <a:lstStyle/>
                    <a:p>
                      <a:r>
                        <a:rPr lang="en-US" dirty="0">
                          <a:solidFill>
                            <a:schemeClr val="tx1"/>
                          </a:solidFill>
                        </a:rPr>
                        <a:t>Chips</a:t>
                      </a:r>
                      <a:endParaRPr lang="ru-RU" dirty="0">
                        <a:solidFill>
                          <a:schemeClr val="tx1"/>
                        </a:solidFill>
                      </a:endParaRPr>
                    </a:p>
                  </a:txBody>
                  <a:tcPr>
                    <a:solidFill>
                      <a:schemeClr val="bg1"/>
                    </a:solidFill>
                  </a:tcPr>
                </a:tc>
                <a:extLst>
                  <a:ext uri="{0D108BD9-81ED-4DB2-BD59-A6C34878D82A}">
                    <a16:rowId xmlns:a16="http://schemas.microsoft.com/office/drawing/2014/main" val="10000"/>
                  </a:ext>
                </a:extLst>
              </a:tr>
              <a:tr h="370840">
                <a:tc>
                  <a:txBody>
                    <a:bodyPr/>
                    <a:lstStyle/>
                    <a:p>
                      <a:r>
                        <a:rPr lang="en-US" dirty="0"/>
                        <a:t>Apples</a:t>
                      </a:r>
                      <a:endParaRPr lang="ru-RU" dirty="0"/>
                    </a:p>
                  </a:txBody>
                  <a:tcPr/>
                </a:tc>
                <a:tc>
                  <a:txBody>
                    <a:bodyPr/>
                    <a:lstStyle/>
                    <a:p>
                      <a:r>
                        <a:rPr lang="en-US" dirty="0"/>
                        <a:t>Tomatoes</a:t>
                      </a:r>
                      <a:endParaRPr lang="ru-RU" dirty="0"/>
                    </a:p>
                  </a:txBody>
                  <a:tcPr/>
                </a:tc>
                <a:tc>
                  <a:txBody>
                    <a:bodyPr/>
                    <a:lstStyle/>
                    <a:p>
                      <a:r>
                        <a:rPr lang="en-US" dirty="0"/>
                        <a:t>Milk</a:t>
                      </a:r>
                      <a:endParaRPr lang="ru-RU" dirty="0"/>
                    </a:p>
                  </a:txBody>
                  <a:tcPr/>
                </a:tc>
                <a:extLst>
                  <a:ext uri="{0D108BD9-81ED-4DB2-BD59-A6C34878D82A}">
                    <a16:rowId xmlns:a16="http://schemas.microsoft.com/office/drawing/2014/main" val="10001"/>
                  </a:ext>
                </a:extLst>
              </a:tr>
              <a:tr h="370840">
                <a:tc>
                  <a:txBody>
                    <a:bodyPr/>
                    <a:lstStyle/>
                    <a:p>
                      <a:r>
                        <a:rPr lang="en-US" dirty="0"/>
                        <a:t>Crisps</a:t>
                      </a:r>
                      <a:endParaRPr lang="ru-RU" dirty="0"/>
                    </a:p>
                  </a:txBody>
                  <a:tcPr/>
                </a:tc>
                <a:tc>
                  <a:txBody>
                    <a:bodyPr/>
                    <a:lstStyle/>
                    <a:p>
                      <a:r>
                        <a:rPr lang="en-US" dirty="0"/>
                        <a:t>Sausages</a:t>
                      </a:r>
                      <a:endParaRPr lang="ru-RU" dirty="0"/>
                    </a:p>
                  </a:txBody>
                  <a:tcPr/>
                </a:tc>
                <a:tc>
                  <a:txBody>
                    <a:bodyPr/>
                    <a:lstStyle/>
                    <a:p>
                      <a:r>
                        <a:rPr lang="en-US" dirty="0"/>
                        <a:t>Oranges</a:t>
                      </a:r>
                      <a:endParaRPr lang="ru-RU" dirty="0"/>
                    </a:p>
                  </a:txBody>
                  <a:tcPr/>
                </a:tc>
                <a:extLst>
                  <a:ext uri="{0D108BD9-81ED-4DB2-BD59-A6C34878D82A}">
                    <a16:rowId xmlns:a16="http://schemas.microsoft.com/office/drawing/2014/main" val="10002"/>
                  </a:ext>
                </a:extLst>
              </a:tr>
              <a:tr h="370840">
                <a:tc>
                  <a:txBody>
                    <a:bodyPr/>
                    <a:lstStyle/>
                    <a:p>
                      <a:r>
                        <a:rPr lang="en-US" dirty="0"/>
                        <a:t>Chocolate</a:t>
                      </a:r>
                      <a:endParaRPr lang="ru-RU" dirty="0"/>
                    </a:p>
                  </a:txBody>
                  <a:tcPr/>
                </a:tc>
                <a:tc>
                  <a:txBody>
                    <a:bodyPr/>
                    <a:lstStyle/>
                    <a:p>
                      <a:r>
                        <a:rPr lang="en-US" dirty="0"/>
                        <a:t>Cheese</a:t>
                      </a:r>
                      <a:endParaRPr lang="ru-RU" dirty="0"/>
                    </a:p>
                  </a:txBody>
                  <a:tcPr/>
                </a:tc>
                <a:tc>
                  <a:txBody>
                    <a:bodyPr/>
                    <a:lstStyle/>
                    <a:p>
                      <a:r>
                        <a:rPr lang="en-US" dirty="0"/>
                        <a:t>P</a:t>
                      </a:r>
                      <a:r>
                        <a:rPr lang="en-US"/>
                        <a:t>eas</a:t>
                      </a:r>
                      <a:endParaRPr lang="ru-RU" dirty="0"/>
                    </a:p>
                  </a:txBody>
                  <a:tcPr/>
                </a:tc>
                <a:extLst>
                  <a:ext uri="{0D108BD9-81ED-4DB2-BD59-A6C34878D82A}">
                    <a16:rowId xmlns:a16="http://schemas.microsoft.com/office/drawing/2014/main" val="10003"/>
                  </a:ext>
                </a:extLst>
              </a:tr>
              <a:tr h="370840">
                <a:tc>
                  <a:txBody>
                    <a:bodyPr/>
                    <a:lstStyle/>
                    <a:p>
                      <a:r>
                        <a:rPr lang="en-US" dirty="0"/>
                        <a:t>Biscuits</a:t>
                      </a:r>
                      <a:endParaRPr lang="ru-RU" dirty="0"/>
                    </a:p>
                  </a:txBody>
                  <a:tcPr/>
                </a:tc>
                <a:tc>
                  <a:txBody>
                    <a:bodyPr/>
                    <a:lstStyle/>
                    <a:p>
                      <a:r>
                        <a:rPr lang="en-US" dirty="0"/>
                        <a:t>Fruit</a:t>
                      </a:r>
                      <a:endParaRPr lang="ru-RU" dirty="0"/>
                    </a:p>
                  </a:txBody>
                  <a:tcPr/>
                </a:tc>
                <a:tc>
                  <a:txBody>
                    <a:bodyPr/>
                    <a:lstStyle/>
                    <a:p>
                      <a:r>
                        <a:rPr lang="en-US" dirty="0"/>
                        <a:t>Sardines</a:t>
                      </a:r>
                      <a:endParaRPr lang="ru-RU" dirty="0"/>
                    </a:p>
                  </a:txBody>
                  <a:tcPr/>
                </a:tc>
                <a:extLst>
                  <a:ext uri="{0D108BD9-81ED-4DB2-BD59-A6C34878D82A}">
                    <a16:rowId xmlns:a16="http://schemas.microsoft.com/office/drawing/2014/main" val="10004"/>
                  </a:ext>
                </a:extLst>
              </a:tr>
              <a:tr h="370840">
                <a:tc>
                  <a:txBody>
                    <a:bodyPr/>
                    <a:lstStyle/>
                    <a:p>
                      <a:r>
                        <a:rPr lang="en-US" dirty="0"/>
                        <a:t>Bread</a:t>
                      </a:r>
                      <a:endParaRPr lang="ru-RU" dirty="0"/>
                    </a:p>
                  </a:txBody>
                  <a:tcPr/>
                </a:tc>
                <a:tc>
                  <a:txBody>
                    <a:bodyPr/>
                    <a:lstStyle/>
                    <a:p>
                      <a:r>
                        <a:rPr lang="en-US" dirty="0"/>
                        <a:t>Cake</a:t>
                      </a:r>
                      <a:endParaRPr lang="ru-RU" dirty="0"/>
                    </a:p>
                  </a:txBody>
                  <a:tcPr/>
                </a:tc>
                <a:tc>
                  <a:txBody>
                    <a:bodyPr/>
                    <a:lstStyle/>
                    <a:p>
                      <a:r>
                        <a:rPr lang="en-US" dirty="0"/>
                        <a:t>Carrots</a:t>
                      </a:r>
                      <a:endParaRPr lang="ru-RU" dirty="0"/>
                    </a:p>
                  </a:txBody>
                  <a:tcPr/>
                </a:tc>
                <a:extLst>
                  <a:ext uri="{0D108BD9-81ED-4DB2-BD59-A6C34878D82A}">
                    <a16:rowId xmlns:a16="http://schemas.microsoft.com/office/drawing/2014/main" val="10005"/>
                  </a:ext>
                </a:extLst>
              </a:tr>
              <a:tr h="370840">
                <a:tc>
                  <a:txBody>
                    <a:bodyPr/>
                    <a:lstStyle/>
                    <a:p>
                      <a:r>
                        <a:rPr lang="en-US" dirty="0"/>
                        <a:t>Juice</a:t>
                      </a:r>
                      <a:endParaRPr lang="ru-RU" dirty="0"/>
                    </a:p>
                  </a:txBody>
                  <a:tcPr/>
                </a:tc>
                <a:tc>
                  <a:txBody>
                    <a:bodyPr/>
                    <a:lstStyle/>
                    <a:p>
                      <a:r>
                        <a:rPr lang="en-US" dirty="0"/>
                        <a:t>Chicken</a:t>
                      </a:r>
                      <a:endParaRPr lang="ru-RU" dirty="0"/>
                    </a:p>
                  </a:txBody>
                  <a:tcPr/>
                </a:tc>
                <a:tc>
                  <a:txBody>
                    <a:bodyPr/>
                    <a:lstStyle/>
                    <a:p>
                      <a:r>
                        <a:rPr lang="en-US" dirty="0"/>
                        <a:t>Vegetables</a:t>
                      </a:r>
                      <a:endParaRPr lang="ru-RU" dirty="0"/>
                    </a:p>
                  </a:txBody>
                  <a:tcPr/>
                </a:tc>
                <a:extLst>
                  <a:ext uri="{0D108BD9-81ED-4DB2-BD59-A6C34878D82A}">
                    <a16:rowId xmlns:a16="http://schemas.microsoft.com/office/drawing/2014/main" val="10006"/>
                  </a:ext>
                </a:extLst>
              </a:tr>
              <a:tr h="370840">
                <a:tc>
                  <a:txBody>
                    <a:bodyPr/>
                    <a:lstStyle/>
                    <a:p>
                      <a:r>
                        <a:rPr lang="en-US" dirty="0"/>
                        <a:t>water</a:t>
                      </a:r>
                      <a:endParaRPr lang="ru-RU" dirty="0"/>
                    </a:p>
                  </a:txBody>
                  <a:tcPr/>
                </a:tc>
                <a:tc>
                  <a:txBody>
                    <a:bodyPr/>
                    <a:lstStyle/>
                    <a:p>
                      <a:r>
                        <a:rPr lang="en-US" dirty="0"/>
                        <a:t>Rice</a:t>
                      </a:r>
                      <a:endParaRPr lang="ru-RU" dirty="0"/>
                    </a:p>
                  </a:txBody>
                  <a:tcPr/>
                </a:tc>
                <a:tc>
                  <a:txBody>
                    <a:bodyPr/>
                    <a:lstStyle/>
                    <a:p>
                      <a:r>
                        <a:rPr lang="en-US" dirty="0"/>
                        <a:t>Ice cream</a:t>
                      </a:r>
                      <a:endParaRPr lang="ru-RU" dirty="0"/>
                    </a:p>
                  </a:txBody>
                  <a:tcPr/>
                </a:tc>
                <a:extLst>
                  <a:ext uri="{0D108BD9-81ED-4DB2-BD59-A6C34878D82A}">
                    <a16:rowId xmlns:a16="http://schemas.microsoft.com/office/drawing/2014/main" val="10007"/>
                  </a:ext>
                </a:extLst>
              </a:tr>
            </a:tbl>
          </a:graphicData>
        </a:graphic>
      </p:graphicFrame>
      <p:sp>
        <p:nvSpPr>
          <p:cNvPr id="3" name="Заголовок 2"/>
          <p:cNvSpPr>
            <a:spLocks noGrp="1"/>
          </p:cNvSpPr>
          <p:nvPr>
            <p:ph type="title"/>
          </p:nvPr>
        </p:nvSpPr>
        <p:spPr>
          <a:xfrm>
            <a:off x="457200" y="533400"/>
            <a:ext cx="8229600" cy="1143000"/>
          </a:xfrm>
        </p:spPr>
        <p:txBody>
          <a:bodyPr/>
          <a:lstStyle/>
          <a:p>
            <a:r>
              <a:rPr lang="en-US" dirty="0"/>
              <a:t>Food cards</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674</Words>
  <Application>Microsoft Office PowerPoint</Application>
  <PresentationFormat>Экран (4:3)</PresentationFormat>
  <Paragraphs>108</Paragraphs>
  <Slides>12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Calibri</vt:lpstr>
      <vt:lpstr>Lucida Sans Unicode</vt:lpstr>
      <vt:lpstr>Verdana</vt:lpstr>
      <vt:lpstr>Wingdings 2</vt:lpstr>
      <vt:lpstr>Wingdings 3</vt:lpstr>
      <vt:lpstr>Открытая</vt:lpstr>
      <vt:lpstr>Have you got … ?</vt:lpstr>
      <vt:lpstr>When do we use SOME ?</vt:lpstr>
      <vt:lpstr>When do we use ANY ?</vt:lpstr>
      <vt:lpstr>Let’s practice! Use some or any and translate sentences</vt:lpstr>
      <vt:lpstr>Let’s practice! Use some or any and translate sentences</vt:lpstr>
      <vt:lpstr>Case</vt:lpstr>
      <vt:lpstr>Shopping lists</vt:lpstr>
      <vt:lpstr>Презентация PowerPoint</vt:lpstr>
      <vt:lpstr>Food cards</vt:lpstr>
      <vt:lpstr>Example for shop assistants</vt:lpstr>
      <vt:lpstr>Check yourself! Task for time!  Who will be the first?</vt:lpstr>
      <vt:lpstr>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got … ?</dc:title>
  <dc:creator>Natalia Shelevaya</dc:creator>
  <cp:lastModifiedBy>ASUS</cp:lastModifiedBy>
  <cp:revision>10</cp:revision>
  <cp:lastPrinted>2018-01-11T09:20:10Z</cp:lastPrinted>
  <dcterms:created xsi:type="dcterms:W3CDTF">2018-01-07T13:02:10Z</dcterms:created>
  <dcterms:modified xsi:type="dcterms:W3CDTF">2019-08-26T18:24:03Z</dcterms:modified>
</cp:coreProperties>
</file>