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4" r:id="rId5"/>
    <p:sldId id="273" r:id="rId6"/>
    <p:sldId id="259" r:id="rId7"/>
    <p:sldId id="260" r:id="rId8"/>
    <p:sldId id="261" r:id="rId9"/>
    <p:sldId id="257" r:id="rId10"/>
    <p:sldId id="263" r:id="rId11"/>
    <p:sldId id="285" r:id="rId12"/>
    <p:sldId id="264" r:id="rId13"/>
    <p:sldId id="265" r:id="rId14"/>
    <p:sldId id="262" r:id="rId15"/>
    <p:sldId id="266" r:id="rId16"/>
    <p:sldId id="275" r:id="rId17"/>
    <p:sldId id="276" r:id="rId18"/>
    <p:sldId id="277" r:id="rId19"/>
    <p:sldId id="267" r:id="rId20"/>
    <p:sldId id="268" r:id="rId21"/>
    <p:sldId id="271" r:id="rId22"/>
    <p:sldId id="278" r:id="rId23"/>
    <p:sldId id="279" r:id="rId24"/>
    <p:sldId id="280" r:id="rId25"/>
    <p:sldId id="281" r:id="rId26"/>
    <p:sldId id="282" r:id="rId27"/>
    <p:sldId id="283" r:id="rId28"/>
    <p:sldId id="269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Tenses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Continuous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Действия, происходящие в настоящий момент речи.</a:t>
            </a:r>
          </a:p>
          <a:p>
            <a:r>
              <a:rPr lang="ru-RU" dirty="0" smtClean="0"/>
              <a:t>Временные ситуации.</a:t>
            </a:r>
          </a:p>
          <a:p>
            <a:r>
              <a:rPr lang="ru-RU" dirty="0" smtClean="0"/>
              <a:t>Постоянные действия, вызывающие неудовольствие.</a:t>
            </a:r>
          </a:p>
          <a:p>
            <a:r>
              <a:rPr lang="ru-RU" dirty="0" smtClean="0"/>
              <a:t>Запланированные и подготовленные действия в будущем.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present continuous tense таб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739462" cy="264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032" y="476672"/>
            <a:ext cx="9289032" cy="7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29249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/>
              <a:t>______</a:t>
            </a:r>
            <a:r>
              <a:rPr lang="en-US" sz="4000" u="sng" dirty="0" smtClean="0"/>
              <a:t>e</a:t>
            </a:r>
            <a:r>
              <a:rPr lang="en-US" sz="4000" dirty="0" smtClean="0"/>
              <a:t>  </a:t>
            </a:r>
            <a:r>
              <a:rPr lang="en-US" sz="4000" dirty="0" smtClean="0">
                <a:sym typeface="Wingdings" pitchFamily="2" charset="2"/>
              </a:rPr>
              <a:t> ______</a:t>
            </a:r>
            <a:r>
              <a:rPr lang="en-US" sz="4000" u="sng" dirty="0" err="1" smtClean="0">
                <a:sym typeface="Wingdings" pitchFamily="2" charset="2"/>
              </a:rPr>
              <a:t>ing</a:t>
            </a:r>
            <a:endParaRPr lang="ru-RU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____________ </a:t>
            </a:r>
            <a:r>
              <a:rPr lang="en-US" sz="3600" dirty="0" smtClean="0">
                <a:sym typeface="Wingdings" pitchFamily="2" charset="2"/>
              </a:rPr>
              <a:t> __________</a:t>
            </a:r>
            <a:r>
              <a:rPr lang="en-US" sz="3600" u="sng" dirty="0" err="1" smtClean="0">
                <a:sym typeface="Wingdings" pitchFamily="2" charset="2"/>
              </a:rPr>
              <a:t>ing</a:t>
            </a:r>
            <a:endParaRPr lang="ru-RU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2930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____</a:t>
            </a:r>
            <a:r>
              <a:rPr lang="ru-RU" sz="3600" u="sng" dirty="0" err="1" smtClean="0"/>
              <a:t>гл+согл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_____</a:t>
            </a:r>
            <a:r>
              <a:rPr lang="en-US" sz="3600" u="sng" dirty="0" err="1" smtClean="0">
                <a:solidFill>
                  <a:srgbClr val="FF0000"/>
                </a:solidFill>
                <a:sym typeface="Wingdings" pitchFamily="2" charset="2"/>
              </a:rPr>
              <a:t>MM</a:t>
            </a:r>
            <a:r>
              <a:rPr lang="en-US" sz="3600" u="sng" dirty="0" err="1" smtClean="0">
                <a:sym typeface="Wingdings" pitchFamily="2" charset="2"/>
              </a:rPr>
              <a:t>ing</a:t>
            </a:r>
            <a:endParaRPr lang="ru-RU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ru-RU" sz="4000" dirty="0" smtClean="0"/>
              <a:t>________</a:t>
            </a:r>
            <a:r>
              <a:rPr lang="en-US" sz="4000" u="sng" dirty="0" err="1" smtClean="0"/>
              <a:t>ie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_____</a:t>
            </a:r>
            <a:r>
              <a:rPr lang="en-US" sz="4000" u="sng" dirty="0" err="1" smtClean="0">
                <a:sym typeface="Wingdings" pitchFamily="2" charset="2"/>
              </a:rPr>
              <a:t>ying</a:t>
            </a:r>
            <a:endParaRPr lang="ru-RU" sz="4000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</a:p>
          <a:p>
            <a:r>
              <a:rPr lang="en-US" dirty="0" smtClean="0"/>
              <a:t>Right now</a:t>
            </a:r>
          </a:p>
          <a:p>
            <a:r>
              <a:rPr lang="en-US" dirty="0" smtClean="0"/>
              <a:t>Today</a:t>
            </a:r>
          </a:p>
          <a:p>
            <a:r>
              <a:rPr lang="en-US" dirty="0" smtClean="0"/>
              <a:t>At present</a:t>
            </a:r>
          </a:p>
          <a:p>
            <a:r>
              <a:rPr lang="en-US" dirty="0" smtClean="0"/>
              <a:t>At the moment</a:t>
            </a:r>
          </a:p>
          <a:p>
            <a:r>
              <a:rPr lang="en-US" dirty="0" smtClean="0"/>
              <a:t>Look! </a:t>
            </a:r>
          </a:p>
          <a:p>
            <a:r>
              <a:rPr lang="en-US" dirty="0" smtClean="0"/>
              <a:t>Listen!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32" y="548680"/>
            <a:ext cx="8926206" cy="58326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Perfect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Действия, завершившиеся к настоящему моменту и тесно с ним связанные.</a:t>
            </a:r>
          </a:p>
          <a:p>
            <a:r>
              <a:rPr lang="ru-RU" dirty="0" smtClean="0"/>
              <a:t>Действия и состояния, продолжавшиеся в течении некоторого времени до настоящего момента( с глаголами, которые не употребляются в </a:t>
            </a:r>
            <a:r>
              <a:rPr lang="en-US" dirty="0" smtClean="0"/>
              <a:t>Continuous)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539552" y="332656"/>
            <a:ext cx="914400" cy="9144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1340768"/>
            <a:ext cx="187220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7544" y="3212976"/>
            <a:ext cx="201622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627784" y="18448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699792" y="378904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556792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429000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97625">
            <a:off x="4929425" y="1959802"/>
            <a:ext cx="576064" cy="432048"/>
          </a:xfrm>
          <a:prstGeom prst="rightArrow">
            <a:avLst>
              <a:gd name="adj1" fmla="val 50000"/>
              <a:gd name="adj2" fmla="val 58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636623">
            <a:off x="4911634" y="3484125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2492896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5301208"/>
            <a:ext cx="80648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71600" y="1412776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</a:p>
          <a:p>
            <a:r>
              <a:rPr lang="en-US" sz="2400" b="1" dirty="0" smtClean="0"/>
              <a:t>You</a:t>
            </a:r>
          </a:p>
          <a:p>
            <a:r>
              <a:rPr lang="en-US" sz="2400" b="1" dirty="0" smtClean="0"/>
              <a:t>We</a:t>
            </a:r>
          </a:p>
          <a:p>
            <a:r>
              <a:rPr lang="en-US" sz="2400" b="1" dirty="0" smtClean="0"/>
              <a:t>They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3573016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</a:t>
            </a:r>
          </a:p>
          <a:p>
            <a:r>
              <a:rPr lang="en-US" sz="2400" b="1" dirty="0" smtClean="0"/>
              <a:t>She</a:t>
            </a:r>
          </a:p>
          <a:p>
            <a:r>
              <a:rPr lang="en-US" sz="2400" b="1" dirty="0" smtClean="0"/>
              <a:t>It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9872" y="170080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have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35730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has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56176" y="263691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V</a:t>
            </a:r>
            <a:r>
              <a:rPr lang="en-US" sz="3200" dirty="0" err="1" smtClean="0"/>
              <a:t>ed</a:t>
            </a:r>
            <a:r>
              <a:rPr lang="en-US" dirty="0" smtClean="0"/>
              <a:t>/</a:t>
            </a:r>
            <a:r>
              <a:rPr lang="en-US" sz="6000" dirty="0" smtClean="0"/>
              <a:t>V</a:t>
            </a:r>
            <a:r>
              <a:rPr lang="en-US" sz="2800" dirty="0" smtClean="0"/>
              <a:t>3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87624" y="530120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have read a book.</a:t>
            </a:r>
          </a:p>
          <a:p>
            <a:r>
              <a:rPr lang="en-US" sz="2000" dirty="0" smtClean="0"/>
              <a:t>They have read a book.</a:t>
            </a:r>
          </a:p>
          <a:p>
            <a:r>
              <a:rPr lang="en-US" sz="2000" dirty="0" smtClean="0"/>
              <a:t>He has read a book</a:t>
            </a:r>
          </a:p>
          <a:p>
            <a:r>
              <a:rPr lang="en-US" sz="2000" dirty="0" smtClean="0"/>
              <a:t>She has read a book.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-Perfect-Negat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1141"/>
            <a:ext cx="8715813" cy="6536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-Perfect-Interrogat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5253"/>
            <a:ext cx="8964488" cy="672336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Ever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Already</a:t>
            </a:r>
          </a:p>
          <a:p>
            <a:r>
              <a:rPr lang="en-US" dirty="0" smtClean="0"/>
              <a:t>Yet</a:t>
            </a:r>
          </a:p>
          <a:p>
            <a:r>
              <a:rPr lang="en-US" dirty="0" smtClean="0"/>
              <a:t>Recently</a:t>
            </a:r>
          </a:p>
          <a:p>
            <a:r>
              <a:rPr lang="en-US" dirty="0" smtClean="0"/>
              <a:t>Lately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Always</a:t>
            </a:r>
          </a:p>
          <a:p>
            <a:r>
              <a:rPr lang="en-US" dirty="0" smtClean="0"/>
              <a:t>So far</a:t>
            </a:r>
          </a:p>
          <a:p>
            <a:r>
              <a:rPr lang="en-US" dirty="0" smtClean="0"/>
              <a:t>At last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Обычные, повторяющиеся действия.</a:t>
            </a:r>
            <a:br>
              <a:rPr lang="ru-RU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 gets up at 7 every day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Описание всеми известных фактов, истин, законов природы.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Sun rises in the east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Обозначение последовательности действий.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Every morning he gets up, washes his face, cleans his teeth and has breakfast</a:t>
            </a:r>
          </a:p>
          <a:p>
            <a:r>
              <a:rPr lang="ru-RU" dirty="0" smtClean="0"/>
              <a:t>Будущие действия в соответствии с расписанием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train leaves at 9 o’clock.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040" y="260648"/>
            <a:ext cx="8729960" cy="3744416"/>
          </a:xfrm>
        </p:spPr>
      </p:pic>
      <p:pic>
        <p:nvPicPr>
          <p:cNvPr id="5" name="Рисунок 4" descr="3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63450"/>
            <a:ext cx="7710886" cy="2694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long?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Since</a:t>
            </a:r>
          </a:p>
          <a:p>
            <a:r>
              <a:rPr lang="en-US" dirty="0" smtClean="0"/>
              <a:t>All my life…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been reading the newspaper since 5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Действия, которые продолжались в течении некоторого времени до настоящего момента и продолжаются сейчас или закончились непосредственно перед настоящим моментом.</a:t>
            </a:r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 Подчеркивает длительность действия!!!!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51920" y="4221088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-Perfect-Continuous-Affirmat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964488" cy="6723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-Perfect-Continuous-Negat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sent-Perfect-Continuous-Interrogati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ru-RU" dirty="0" smtClean="0"/>
              <a:t> – </a:t>
            </a:r>
            <a:r>
              <a:rPr lang="ru-RU" u="sng" dirty="0" smtClean="0"/>
              <a:t>с какого-либо момента</a:t>
            </a:r>
            <a:endParaRPr lang="en-US" u="sng" dirty="0" smtClean="0"/>
          </a:p>
          <a:p>
            <a:r>
              <a:rPr lang="en-US" dirty="0" smtClean="0"/>
              <a:t>FOR</a:t>
            </a:r>
            <a:r>
              <a:rPr lang="ru-RU" dirty="0" smtClean="0"/>
              <a:t> – </a:t>
            </a:r>
            <a:r>
              <a:rPr lang="ru-RU" u="sng" dirty="0" smtClean="0"/>
              <a:t>в течении какого-то времени.</a:t>
            </a:r>
            <a:endParaRPr lang="ru-RU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летняя школа\группа 1 и 2\4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01095"/>
            <a:ext cx="5688632" cy="4115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41668"/>
            <a:ext cx="8136904" cy="1600145"/>
          </a:xfrm>
        </p:spPr>
      </p:pic>
      <p:pic>
        <p:nvPicPr>
          <p:cNvPr id="5" name="Рисунок 4" descr="4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5472608" cy="115516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30963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484784"/>
            <a:ext cx="30963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51720" y="3284984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44208" y="3212976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27584" y="4221088"/>
            <a:ext cx="2808312" cy="18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004048" y="4149080"/>
            <a:ext cx="3168352" cy="18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5616" y="148478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Present Perfect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141277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 Perfect Continuous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46531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РЕЗУЛЬТАТ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45811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ДЛИТЕЛЬНОСТЬ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present 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ÐÐ°ÑÑÐ¸Ð½ÐºÐ¸ Ð¿Ð¾ Ð·Ð°Ð¿ÑÐ¾ÑÑ present simple ÑÐ°Ð±Ð»Ð¸Ñ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Ð°ÑÑÐ¸Ð½ÐºÐ¸ Ð¿Ð¾ Ð·Ð°Ð¿ÑÐ¾ÑÑ present simple ÑÐ°Ð±Ð»Ð¸Ñ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83568" y="2276872"/>
            <a:ext cx="8136904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r>
              <a:rPr lang="en-US" sz="6000" dirty="0" err="1" smtClean="0"/>
              <a:t>ss</a:t>
            </a:r>
            <a:r>
              <a:rPr lang="en-US" sz="6000" dirty="0" smtClean="0"/>
              <a:t>; -</a:t>
            </a:r>
            <a:r>
              <a:rPr lang="en-US" sz="6000" dirty="0" err="1" smtClean="0"/>
              <a:t>ch</a:t>
            </a:r>
            <a:r>
              <a:rPr lang="en-US" sz="6000" dirty="0" smtClean="0"/>
              <a:t>; -</a:t>
            </a:r>
            <a:r>
              <a:rPr lang="en-US" sz="6000" dirty="0" err="1" smtClean="0"/>
              <a:t>tch</a:t>
            </a:r>
            <a:r>
              <a:rPr lang="en-US" sz="6000" dirty="0" smtClean="0"/>
              <a:t>; -</a:t>
            </a:r>
            <a:r>
              <a:rPr lang="en-US" sz="6000" dirty="0" err="1" smtClean="0"/>
              <a:t>th</a:t>
            </a:r>
            <a:r>
              <a:rPr lang="en-US" sz="6000" dirty="0" smtClean="0"/>
              <a:t>; -x; -o</a:t>
            </a:r>
            <a:endParaRPr lang="ru-RU" sz="60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347864" y="260648"/>
            <a:ext cx="2448272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79912" y="6206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 лицо</a:t>
            </a:r>
            <a:endParaRPr lang="ru-RU" sz="3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83968" y="1700808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3968" y="3573016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63688" y="522920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1720" y="450912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ГЛАГОЛ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581128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48064" y="465313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ES</a:t>
            </a:r>
            <a:endParaRPr lang="ru-RU" sz="4000" dirty="0"/>
          </a:p>
        </p:txBody>
      </p:sp>
      <p:sp>
        <p:nvSpPr>
          <p:cNvPr id="15" name="Плюс 14"/>
          <p:cNvSpPr/>
          <p:nvPr/>
        </p:nvSpPr>
        <p:spPr>
          <a:xfrm>
            <a:off x="4427984" y="4725144"/>
            <a:ext cx="288032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3347864" y="260648"/>
            <a:ext cx="2448272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3 лицо</a:t>
            </a:r>
          </a:p>
          <a:p>
            <a:r>
              <a:rPr lang="ru-RU" sz="4000" dirty="0" smtClean="0"/>
              <a:t>Ед.ч.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ГЛАГОЛ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42088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</a:t>
            </a:r>
            <a:r>
              <a:rPr lang="en-US" sz="5400" dirty="0" smtClean="0"/>
              <a:t>y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49289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- </a:t>
            </a:r>
            <a:r>
              <a:rPr lang="en-US" sz="4400" dirty="0" smtClean="0"/>
              <a:t>I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492896"/>
            <a:ext cx="11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-</a:t>
            </a:r>
            <a:r>
              <a:rPr lang="en-US" sz="5400" dirty="0" err="1" smtClean="0"/>
              <a:t>es</a:t>
            </a:r>
            <a:endParaRPr lang="ru-RU" sz="5400" dirty="0"/>
          </a:p>
        </p:txBody>
      </p:sp>
      <p:sp>
        <p:nvSpPr>
          <p:cNvPr id="9" name="Плюс 8"/>
          <p:cNvSpPr/>
          <p:nvPr/>
        </p:nvSpPr>
        <p:spPr>
          <a:xfrm>
            <a:off x="2267744" y="2708920"/>
            <a:ext cx="216024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278092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95936" y="256490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ГЛАГОЛ</a:t>
            </a:r>
            <a:endParaRPr lang="ru-RU" sz="4400" dirty="0"/>
          </a:p>
        </p:txBody>
      </p:sp>
      <p:sp>
        <p:nvSpPr>
          <p:cNvPr id="12" name="Плюс 11"/>
          <p:cNvSpPr/>
          <p:nvPr/>
        </p:nvSpPr>
        <p:spPr>
          <a:xfrm>
            <a:off x="6876256" y="2780928"/>
            <a:ext cx="216024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5940152" y="2780928"/>
            <a:ext cx="216024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4437112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НО! Если перед –у стоит гласная, то 3 л., ед.ч. Образуются по общему правилу!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PL</a:t>
            </a:r>
            <a:r>
              <a:rPr lang="en-US" sz="3200" u="sng" dirty="0" smtClean="0">
                <a:solidFill>
                  <a:schemeClr val="accent3">
                    <a:lumMod val="50000"/>
                  </a:schemeClr>
                </a:solidFill>
              </a:rPr>
              <a:t>AY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- PL</a:t>
            </a:r>
            <a:r>
              <a:rPr lang="en-US" sz="3200" u="sng" dirty="0" smtClean="0">
                <a:solidFill>
                  <a:schemeClr val="accent3">
                    <a:lumMod val="50000"/>
                  </a:schemeClr>
                </a:solidFill>
              </a:rPr>
              <a:t>AYS</a:t>
            </a:r>
            <a:endParaRPr lang="ru-RU" sz="32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350100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STUD</a:t>
            </a:r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- STUD</a:t>
            </a:r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IES</a:t>
            </a:r>
            <a:endParaRPr lang="ru-RU" sz="36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Usually</a:t>
            </a:r>
          </a:p>
          <a:p>
            <a:r>
              <a:rPr lang="en-US" dirty="0" smtClean="0"/>
              <a:t>Every (day)</a:t>
            </a:r>
          </a:p>
          <a:p>
            <a:r>
              <a:rPr lang="en-US" dirty="0" smtClean="0"/>
              <a:t>Often</a:t>
            </a:r>
          </a:p>
          <a:p>
            <a:r>
              <a:rPr lang="en-US" dirty="0" smtClean="0"/>
              <a:t>Seldom</a:t>
            </a:r>
          </a:p>
          <a:p>
            <a:r>
              <a:rPr lang="en-US" dirty="0" smtClean="0"/>
              <a:t>Rarely</a:t>
            </a:r>
          </a:p>
          <a:p>
            <a:r>
              <a:rPr lang="en-US" dirty="0" smtClean="0"/>
              <a:t>Always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Sometimes</a:t>
            </a:r>
          </a:p>
          <a:p>
            <a:r>
              <a:rPr lang="en-US" dirty="0" smtClean="0"/>
              <a:t>As a rule</a:t>
            </a:r>
          </a:p>
          <a:p>
            <a:r>
              <a:rPr lang="en-US" dirty="0" smtClean="0"/>
              <a:t>Hardly ever</a:t>
            </a:r>
          </a:p>
          <a:p>
            <a:r>
              <a:rPr lang="en-US" dirty="0" smtClean="0"/>
              <a:t>On Sundays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0"/>
            <a:ext cx="8712968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300</Words>
  <Application>Microsoft Office PowerPoint</Application>
  <PresentationFormat>Экран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Present Tenses</vt:lpstr>
      <vt:lpstr>Слайд 2</vt:lpstr>
      <vt:lpstr>Слайд 3</vt:lpstr>
      <vt:lpstr>Слайд 4</vt:lpstr>
      <vt:lpstr>Слайд 5</vt:lpstr>
      <vt:lpstr>Слайд 6</vt:lpstr>
      <vt:lpstr>Слайд 7</vt:lpstr>
      <vt:lpstr>Key words</vt:lpstr>
      <vt:lpstr>Слайд 9</vt:lpstr>
      <vt:lpstr>Present Continuous</vt:lpstr>
      <vt:lpstr>Слайд 11</vt:lpstr>
      <vt:lpstr>Слайд 12</vt:lpstr>
      <vt:lpstr>Key words</vt:lpstr>
      <vt:lpstr>Слайд 14</vt:lpstr>
      <vt:lpstr>Present Perfect</vt:lpstr>
      <vt:lpstr>Слайд 16</vt:lpstr>
      <vt:lpstr>Слайд 17</vt:lpstr>
      <vt:lpstr>Слайд 18</vt:lpstr>
      <vt:lpstr>Key words</vt:lpstr>
      <vt:lpstr>Слайд 20</vt:lpstr>
      <vt:lpstr>Key words</vt:lpstr>
      <vt:lpstr>I have been reading the newspaper since 5 o’clock.</vt:lpstr>
      <vt:lpstr>Слайд 23</vt:lpstr>
      <vt:lpstr>Слайд 24</vt:lpstr>
      <vt:lpstr>Слайд 25</vt:lpstr>
      <vt:lpstr>Key words: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Tenses</dc:title>
  <dc:creator>Танюшка</dc:creator>
  <cp:lastModifiedBy>Танюшка</cp:lastModifiedBy>
  <cp:revision>4</cp:revision>
  <dcterms:created xsi:type="dcterms:W3CDTF">2017-08-14T15:19:23Z</dcterms:created>
  <dcterms:modified xsi:type="dcterms:W3CDTF">2019-11-17T13:57:06Z</dcterms:modified>
</cp:coreProperties>
</file>