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0" r:id="rId1"/>
  </p:sldMasterIdLst>
  <p:notesMasterIdLst>
    <p:notesMasterId r:id="rId16"/>
  </p:notesMasterIdLst>
  <p:sldIdLst>
    <p:sldId id="256" r:id="rId2"/>
    <p:sldId id="274" r:id="rId3"/>
    <p:sldId id="257" r:id="rId4"/>
    <p:sldId id="266" r:id="rId5"/>
    <p:sldId id="259" r:id="rId6"/>
    <p:sldId id="260" r:id="rId7"/>
    <p:sldId id="262" r:id="rId8"/>
    <p:sldId id="276" r:id="rId9"/>
    <p:sldId id="264" r:id="rId10"/>
    <p:sldId id="275" r:id="rId11"/>
    <p:sldId id="271" r:id="rId12"/>
    <p:sldId id="270" r:id="rId13"/>
    <p:sldId id="268" r:id="rId14"/>
    <p:sldId id="263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729" autoAdjust="0"/>
  </p:normalViewPr>
  <p:slideViewPr>
    <p:cSldViewPr>
      <p:cViewPr>
        <p:scale>
          <a:sx n="82" d="100"/>
          <a:sy n="82" d="100"/>
        </p:scale>
        <p:origin x="-804" y="-8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16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4F44E26-E666-48EF-B86B-102E1030A30B}" type="datetimeFigureOut">
              <a:rPr lang="ru-RU"/>
              <a:pPr>
                <a:defRPr/>
              </a:pPr>
              <a:t>31.01.2017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5AF4B11-7E0B-4C69-9910-72D96129F3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723413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BFA15ECC-993B-4805-B9DA-D0931AB7B50C}" type="datetimeFigureOut">
              <a:rPr lang="ru-RU" smtClean="0"/>
              <a:pPr>
                <a:defRPr/>
              </a:pPr>
              <a:t>31.01.2017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0B6E8209-DE00-44E1-BA47-C7A8052889E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9" grpId="0" build="p" autoUpdateAnimBg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9B0284A-F664-4831-9972-77D18214818A}" type="datetimeFigureOut">
              <a:rPr lang="ru-RU" smtClean="0"/>
              <a:pPr>
                <a:defRPr/>
              </a:pPr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0B505-CC62-4412-8CE7-994FE48554B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01ECA0-E587-4F0D-A1DF-D8EC91734934}" type="datetimeFigureOut">
              <a:rPr lang="ru-RU" smtClean="0"/>
              <a:pPr>
                <a:defRPr/>
              </a:pPr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E620D7-43DC-427C-987F-EDF3A8ADA44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pPr>
              <a:defRPr/>
            </a:pPr>
            <a:fld id="{EE2BD465-D8B3-47B2-85E4-FCF21714ADD0}" type="datetimeFigureOut">
              <a:rPr lang="ru-RU" smtClean="0"/>
              <a:pPr>
                <a:defRPr/>
              </a:pPr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BE0E46-7BB6-4634-A1B8-76427411D8B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pPr>
              <a:defRPr/>
            </a:pPr>
            <a:fld id="{3173642D-0E15-4379-8467-23596EF24ED8}" type="datetimeFigureOut">
              <a:rPr lang="ru-RU" smtClean="0"/>
              <a:pPr>
                <a:defRPr/>
              </a:pPr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pPr>
              <a:defRPr/>
            </a:pPr>
            <a:fld id="{6B8A9874-3D25-45AF-B512-B041F2A9F79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pPr>
              <a:defRPr/>
            </a:pPr>
            <a:fld id="{BF5EC6D5-2B72-4281-B302-5BBDAB3DB18A}" type="datetimeFigureOut">
              <a:rPr lang="ru-RU" smtClean="0"/>
              <a:pPr>
                <a:defRPr/>
              </a:pPr>
              <a:t>31.01.2017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pPr>
              <a:defRPr/>
            </a:pPr>
            <a:fld id="{AA423458-CCB2-44DB-A773-B68BAA22C7D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pPr>
              <a:defRPr/>
            </a:pPr>
            <a:fld id="{F340232C-AA14-49CC-B1D8-36B704C8B94F}" type="datetimeFigureOut">
              <a:rPr lang="ru-RU" smtClean="0"/>
              <a:pPr>
                <a:defRPr/>
              </a:pPr>
              <a:t>31.01.2017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0FBF72D5-D8B6-429E-9B45-B7295013D92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AB75610-817A-45AF-A394-72D125E56608}" type="datetimeFigureOut">
              <a:rPr lang="ru-RU" smtClean="0"/>
              <a:pPr>
                <a:defRPr/>
              </a:pPr>
              <a:t>31.01.2017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0ADF61-C658-4E2B-A516-52A31F96B84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pPr>
              <a:defRPr/>
            </a:pPr>
            <a:fld id="{4563F0D0-3D78-41E0-9A10-E88E169931A7}" type="datetimeFigureOut">
              <a:rPr lang="ru-RU" smtClean="0"/>
              <a:pPr>
                <a:defRPr/>
              </a:pPr>
              <a:t>31.01.2017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pPr>
              <a:defRPr/>
            </a:pPr>
            <a:fld id="{197F3511-C477-4712-82F2-B3C01597021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BEF9A995-EE89-4B7E-BE26-E20781A7D55B}" type="datetimeFigureOut">
              <a:rPr lang="ru-RU" smtClean="0"/>
              <a:pPr>
                <a:defRPr/>
              </a:pPr>
              <a:t>31.01.2017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CAB746CF-00B0-442A-9520-30A244ED573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63F82822-DC9F-43F5-9EFC-F4BC9B034D28}" type="datetimeFigureOut">
              <a:rPr lang="ru-RU" smtClean="0"/>
              <a:pPr>
                <a:defRPr/>
              </a:pPr>
              <a:t>31.01.2017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2EA95334-201B-421B-870C-7BCD92A54E6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98A020A-77C4-4CE0-92C7-57FC076E1806}" type="datetimeFigureOut">
              <a:rPr lang="ru-RU" smtClean="0"/>
              <a:pPr>
                <a:defRPr/>
              </a:pPr>
              <a:t>31.01.2017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50D1237-E74F-4B83-9467-0B5A5891CDE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 build="p"/>
    </p:bldLst>
  </p:timing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14290"/>
            <a:ext cx="8101042" cy="1144722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</a:rPr>
              <a:t>Математика и стихи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33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3108" y="2714620"/>
            <a:ext cx="6560234" cy="1752600"/>
          </a:xfrm>
        </p:spPr>
        <p:txBody>
          <a:bodyPr>
            <a:noAutofit/>
          </a:bodyPr>
          <a:lstStyle/>
          <a:p>
            <a:pPr eaLnBrk="1" hangingPunct="1"/>
            <a:r>
              <a:rPr lang="ru-RU" dirty="0" smtClean="0"/>
              <a:t>Работу выполнили</a:t>
            </a:r>
            <a:br>
              <a:rPr lang="ru-RU" dirty="0" smtClean="0"/>
            </a:br>
            <a:r>
              <a:rPr lang="ru-RU" dirty="0" err="1" smtClean="0"/>
              <a:t>Кылыч</a:t>
            </a:r>
            <a:r>
              <a:rPr lang="ru-RU" dirty="0" smtClean="0"/>
              <a:t> Селин</a:t>
            </a:r>
            <a:br>
              <a:rPr lang="ru-RU" dirty="0" smtClean="0"/>
            </a:br>
            <a:r>
              <a:rPr lang="ru-RU" dirty="0" err="1" smtClean="0"/>
              <a:t>Тугузбаева</a:t>
            </a:r>
            <a:r>
              <a:rPr lang="ru-RU" dirty="0" smtClean="0"/>
              <a:t> Зарина</a:t>
            </a:r>
            <a:br>
              <a:rPr lang="ru-RU" dirty="0" smtClean="0"/>
            </a:br>
            <a:r>
              <a:rPr lang="ru-RU" dirty="0" smtClean="0"/>
              <a:t>9 А класс школа №53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Учитель</a:t>
            </a:r>
            <a:br>
              <a:rPr lang="ru-RU" dirty="0" smtClean="0"/>
            </a:br>
            <a:r>
              <a:rPr lang="ru-RU" dirty="0" err="1" smtClean="0"/>
              <a:t>Эйхгорн</a:t>
            </a:r>
            <a:r>
              <a:rPr lang="ru-RU" dirty="0" smtClean="0"/>
              <a:t> Е.В.</a:t>
            </a:r>
          </a:p>
          <a:p>
            <a:pPr eaLnBrk="1" hangingPunct="1"/>
            <a:endParaRPr lang="ru-RU" dirty="0" smtClean="0"/>
          </a:p>
        </p:txBody>
      </p:sp>
      <p:pic>
        <p:nvPicPr>
          <p:cNvPr id="4" name="Picture 12" descr="http://img.liveinternet.ru/images/attach/2/5288/5288298_4930396_Matematika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315082">
            <a:off x="338370" y="1830508"/>
            <a:ext cx="2932279" cy="3119446"/>
          </a:xfrm>
          <a:prstGeom prst="rect">
            <a:avLst/>
          </a:prstGeom>
          <a:noFill/>
        </p:spPr>
      </p:pic>
      <p:pic>
        <p:nvPicPr>
          <p:cNvPr id="5" name="Picture 2" descr="http://m.gifmania.ru/Animated-Gifs-Predmety/Animations-Books/Images-Books-Quills/Books-Quills-8177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3571876"/>
            <a:ext cx="2928958" cy="292895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/>
          </p:cNvSpPr>
          <p:nvPr>
            <p:ph type="title"/>
          </p:nvPr>
        </p:nvSpPr>
        <p:spPr bwMode="auto">
          <a:xfrm>
            <a:off x="357158" y="0"/>
            <a:ext cx="8229600" cy="1214422"/>
          </a:xfrm>
        </p:spPr>
        <p:txBody>
          <a:bodyPr wrap="square" tIns="4572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>
              <a:defRPr/>
            </a:pPr>
            <a:r>
              <a:rPr lang="ru-RU" sz="4000" b="1" dirty="0" smtClean="0">
                <a:solidFill>
                  <a:schemeClr val="tx1"/>
                </a:solidFill>
              </a:rPr>
              <a:t>Силлабо-тоническая система стихосложения </a:t>
            </a:r>
            <a:endParaRPr lang="ru-RU" sz="4100" b="1" dirty="0" smtClean="0">
              <a:solidFill>
                <a:schemeClr val="tx1"/>
              </a:solidFill>
            </a:endParaRPr>
          </a:p>
        </p:txBody>
      </p:sp>
      <p:sp>
        <p:nvSpPr>
          <p:cNvPr id="19458" name="Rectangle 3"/>
          <p:cNvSpPr>
            <a:spLocks noGrp="1"/>
          </p:cNvSpPr>
          <p:nvPr>
            <p:ph sz="half" idx="1"/>
          </p:nvPr>
        </p:nvSpPr>
        <p:spPr>
          <a:xfrm>
            <a:off x="571472" y="2179637"/>
            <a:ext cx="5572164" cy="4678363"/>
          </a:xfrm>
        </p:spPr>
        <p:txBody>
          <a:bodyPr lIns="54864">
            <a:normAutofit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ru-RU" sz="2400" i="1" dirty="0" smtClean="0"/>
              <a:t>Мой дядя самых честных правил</a:t>
            </a:r>
            <a:r>
              <a:rPr lang="en-US" sz="2400" i="1" dirty="0" smtClean="0"/>
              <a:t>,</a:t>
            </a:r>
            <a:endParaRPr lang="ru-RU" sz="2400" i="1" dirty="0" smtClean="0"/>
          </a:p>
          <a:p>
            <a:pPr eaLnBrk="1" hangingPunct="1">
              <a:buFont typeface="Wingdings 2" pitchFamily="18" charset="2"/>
              <a:buNone/>
            </a:pPr>
            <a:r>
              <a:rPr lang="ru-RU" sz="2400" i="1" dirty="0" smtClean="0"/>
              <a:t>Когда не в шутку занемог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400" i="1" dirty="0" smtClean="0"/>
              <a:t>Он уважать себя заставил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400" i="1" dirty="0" smtClean="0"/>
              <a:t>И лучше выдумать не мог</a:t>
            </a:r>
            <a:r>
              <a:rPr lang="en-US" sz="2400" i="1" dirty="0" smtClean="0"/>
              <a:t>.</a:t>
            </a:r>
            <a:endParaRPr lang="ru-RU" sz="2400" i="1" dirty="0" smtClean="0"/>
          </a:p>
          <a:p>
            <a:pPr eaLnBrk="1" hangingPunct="1">
              <a:buFont typeface="Wingdings 2" pitchFamily="18" charset="2"/>
              <a:buNone/>
            </a:pPr>
            <a:r>
              <a:rPr lang="ru-RU" sz="2400" i="1" dirty="0" smtClean="0"/>
              <a:t>Его пример другим наука</a:t>
            </a:r>
            <a:r>
              <a:rPr lang="en-US" sz="2400" i="1" dirty="0" smtClean="0"/>
              <a:t>;</a:t>
            </a:r>
            <a:endParaRPr lang="ru-RU" sz="2400" i="1" dirty="0" smtClean="0"/>
          </a:p>
          <a:p>
            <a:pPr eaLnBrk="1" hangingPunct="1">
              <a:buFont typeface="Wingdings 2" pitchFamily="18" charset="2"/>
              <a:buNone/>
            </a:pPr>
            <a:r>
              <a:rPr lang="ru-RU" sz="2400" i="1" dirty="0" smtClean="0"/>
              <a:t>Но боже мой какая скука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400" i="1" dirty="0" smtClean="0"/>
              <a:t>С больным сидеть и день и ночь</a:t>
            </a:r>
            <a:r>
              <a:rPr lang="en-US" sz="2400" i="1" dirty="0" smtClean="0"/>
              <a:t>,</a:t>
            </a:r>
            <a:endParaRPr lang="ru-RU" sz="2400" i="1" dirty="0" smtClean="0"/>
          </a:p>
          <a:p>
            <a:pPr eaLnBrk="1" hangingPunct="1">
              <a:buFont typeface="Wingdings 2" pitchFamily="18" charset="2"/>
              <a:buNone/>
            </a:pPr>
            <a:r>
              <a:rPr lang="ru-RU" sz="2400" i="1" dirty="0" smtClean="0"/>
              <a:t>Не отходя ни шагу прочь</a:t>
            </a:r>
          </a:p>
        </p:txBody>
      </p:sp>
      <p:sp>
        <p:nvSpPr>
          <p:cNvPr id="19459" name="Rectangle 4"/>
          <p:cNvSpPr>
            <a:spLocks noGrp="1"/>
          </p:cNvSpPr>
          <p:nvPr>
            <p:ph sz="half" idx="2"/>
          </p:nvPr>
        </p:nvSpPr>
        <p:spPr>
          <a:xfrm>
            <a:off x="6181725" y="2071678"/>
            <a:ext cx="2962275" cy="453390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800" dirty="0" smtClean="0"/>
              <a:t>010101010</a:t>
            </a:r>
          </a:p>
          <a:p>
            <a:pPr eaLnBrk="1" hangingPunct="1"/>
            <a:r>
              <a:rPr lang="ru-RU" sz="2800" dirty="0" smtClean="0"/>
              <a:t>01010101</a:t>
            </a:r>
            <a:endParaRPr lang="ru-RU" sz="2800" dirty="0" smtClean="0"/>
          </a:p>
          <a:p>
            <a:pPr eaLnBrk="1" hangingPunct="1"/>
            <a:r>
              <a:rPr lang="ru-RU" sz="2800" dirty="0" smtClean="0"/>
              <a:t>010101010</a:t>
            </a:r>
            <a:endParaRPr lang="ru-RU" sz="2800" dirty="0" smtClean="0"/>
          </a:p>
          <a:p>
            <a:pPr eaLnBrk="1" hangingPunct="1"/>
            <a:r>
              <a:rPr lang="ru-RU" sz="2800" dirty="0" smtClean="0"/>
              <a:t>01010101</a:t>
            </a:r>
          </a:p>
          <a:p>
            <a:pPr eaLnBrk="1" hangingPunct="1"/>
            <a:r>
              <a:rPr lang="ru-RU" sz="2800" dirty="0" smtClean="0"/>
              <a:t>010101010</a:t>
            </a:r>
            <a:endParaRPr lang="ru-RU" sz="2800" dirty="0" smtClean="0"/>
          </a:p>
          <a:p>
            <a:pPr eaLnBrk="1" hangingPunct="1"/>
            <a:r>
              <a:rPr lang="ru-RU" sz="2800" dirty="0" smtClean="0"/>
              <a:t>010101010</a:t>
            </a:r>
          </a:p>
          <a:p>
            <a:pPr eaLnBrk="1" hangingPunct="1"/>
            <a:r>
              <a:rPr lang="ru-RU" sz="2800" dirty="0" smtClean="0"/>
              <a:t>01010101</a:t>
            </a:r>
            <a:endParaRPr lang="ru-RU" sz="2800" dirty="0" smtClean="0"/>
          </a:p>
          <a:p>
            <a:pPr eaLnBrk="1" hangingPunct="1"/>
            <a:r>
              <a:rPr lang="ru-RU" sz="2800" dirty="0" smtClean="0"/>
              <a:t>01010101</a:t>
            </a:r>
            <a:endParaRPr lang="ru-RU" sz="2800" dirty="0" smtClean="0"/>
          </a:p>
          <a:p>
            <a:pPr eaLnBrk="1" hangingPunct="1"/>
            <a:endParaRPr lang="ru-RU" sz="32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285720" y="1214422"/>
            <a:ext cx="53578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Александр Сергеевич Пушкин «Евгений Онегин»</a:t>
            </a:r>
            <a:endParaRPr lang="ru-RU" sz="2800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250" y="500063"/>
            <a:ext cx="9117499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7495" y="500063"/>
            <a:ext cx="9089009" cy="587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557" y="571480"/>
            <a:ext cx="9094917" cy="5761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-142900"/>
            <a:ext cx="8229600" cy="1399032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smtClean="0">
                <a:solidFill>
                  <a:schemeClr val="tx1"/>
                </a:solidFill>
              </a:rPr>
              <a:t>Выводы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4578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4572000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en-US" dirty="0" smtClean="0"/>
              <a:t>C</a:t>
            </a:r>
            <a:r>
              <a:rPr lang="ru-RU" dirty="0" smtClean="0"/>
              <a:t> </a:t>
            </a:r>
            <a:r>
              <a:rPr lang="ru-RU" dirty="0" smtClean="0"/>
              <a:t>помощью математического анализа </a:t>
            </a:r>
            <a:r>
              <a:rPr lang="ru-RU" dirty="0" smtClean="0"/>
              <a:t>можно </a:t>
            </a:r>
            <a:r>
              <a:rPr lang="ru-RU" dirty="0" smtClean="0"/>
              <a:t>понять </a:t>
            </a:r>
            <a:r>
              <a:rPr lang="ru-RU" dirty="0" smtClean="0"/>
              <a:t>такую «неуловимую» составляющую стихотворения, как эмоциональный ритм. </a:t>
            </a:r>
            <a:endParaRPr lang="ru-RU" dirty="0" smtClean="0"/>
          </a:p>
          <a:p>
            <a:pPr eaLnBrk="1" hangingPunct="1"/>
            <a:r>
              <a:rPr lang="ru-RU" dirty="0" smtClean="0"/>
              <a:t>Применяя </a:t>
            </a:r>
            <a:r>
              <a:rPr lang="ru-RU" dirty="0" smtClean="0"/>
              <a:t>эту единую схему, можно получить эмоциональные ритмы самых разных  стихотворений.</a:t>
            </a:r>
          </a:p>
          <a:p>
            <a:pPr eaLnBrk="1" hangingPunct="1"/>
            <a:r>
              <a:rPr lang="ru-RU" dirty="0" smtClean="0"/>
              <a:t>Благодаря </a:t>
            </a:r>
            <a:r>
              <a:rPr lang="ru-RU" dirty="0" smtClean="0"/>
              <a:t>работе над проектом, </a:t>
            </a:r>
            <a:r>
              <a:rPr lang="ru-RU" dirty="0" smtClean="0"/>
              <a:t>мы узнали о типах стихосложениях и познакомились с эмоциональными тонами любимых произведений </a:t>
            </a:r>
            <a:endParaRPr lang="en-US" dirty="0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Цели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500174"/>
            <a:ext cx="8229600" cy="45720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</a:t>
            </a:r>
            <a:r>
              <a:rPr lang="ru-RU" dirty="0" smtClean="0"/>
              <a:t>Исследовать </a:t>
            </a:r>
            <a:r>
              <a:rPr lang="ru-RU" dirty="0" smtClean="0"/>
              <a:t>лирические произведения нескольких авторов, проследить закономерность, установить существование связи в данных произведениях, законов стихосложения с законами математики, сравнить и систематизировать результаты.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</a:rPr>
              <a:t>Введение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36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b="1" dirty="0" smtClean="0"/>
              <a:t>Математика – </a:t>
            </a:r>
            <a:r>
              <a:rPr lang="ru-RU" dirty="0" smtClean="0"/>
              <a:t>это</a:t>
            </a:r>
            <a:r>
              <a:rPr lang="ru-RU" b="1" dirty="0" smtClean="0"/>
              <a:t> </a:t>
            </a:r>
            <a:r>
              <a:rPr lang="ru-RU" dirty="0" smtClean="0"/>
              <a:t> наука, занимающаяся изучением свойств чисел и пространства. работой с различными абстрактными величинами.</a:t>
            </a:r>
            <a:br>
              <a:rPr lang="ru-RU" dirty="0" smtClean="0"/>
            </a:br>
            <a:endParaRPr lang="ru-RU" dirty="0" smtClean="0"/>
          </a:p>
          <a:p>
            <a:pPr eaLnBrk="1" hangingPunct="1"/>
            <a:r>
              <a:rPr lang="ru-RU" b="1" dirty="0" smtClean="0"/>
              <a:t>Стихосложение</a:t>
            </a:r>
            <a:r>
              <a:rPr lang="en-US" b="1" dirty="0" smtClean="0"/>
              <a:t> – </a:t>
            </a:r>
            <a:r>
              <a:rPr lang="ru-RU" dirty="0" smtClean="0"/>
              <a:t>наука</a:t>
            </a:r>
            <a:r>
              <a:rPr lang="ru-RU" b="1" dirty="0" smtClean="0"/>
              <a:t> </a:t>
            </a:r>
            <a:r>
              <a:rPr lang="ru-RU" dirty="0" smtClean="0"/>
              <a:t> изучающая способ организации речи, отличной от прозы.</a:t>
            </a: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</a:rPr>
              <a:t>Основы стихосложения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6237"/>
            <a:ext cx="3186106" cy="4526280"/>
          </a:xfrm>
        </p:spPr>
        <p:txBody>
          <a:bodyPr rtlCol="0">
            <a:normAutofit fontScale="92500" lnSpcReduction="1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2400" dirty="0" smtClean="0"/>
              <a:t>Пять  основных стихотворных размеров: </a:t>
            </a:r>
            <a:r>
              <a:rPr lang="ru-RU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ямб, хорей, дактиль, амфибрахий и анапест.</a:t>
            </a:r>
            <a:endParaRPr lang="ru-RU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sz="2400" dirty="0" smtClean="0"/>
              <a:t>Стихотворный размер определяется в зависимости от порядка и количества ударных и безударных. </a:t>
            </a: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1643050"/>
            <a:ext cx="5214197" cy="4767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</a:rPr>
              <a:t>Примеры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410" name="Содержимое 2"/>
          <p:cNvSpPr>
            <a:spLocks noGrp="1"/>
          </p:cNvSpPr>
          <p:nvPr>
            <p:ph idx="1"/>
          </p:nvPr>
        </p:nvSpPr>
        <p:spPr>
          <a:xfrm>
            <a:off x="428596" y="1428736"/>
            <a:ext cx="8229600" cy="4572000"/>
          </a:xfrm>
        </p:spPr>
        <p:txBody>
          <a:bodyPr>
            <a:normAutofit fontScale="92500"/>
          </a:bodyPr>
          <a:lstStyle/>
          <a:p>
            <a:pPr eaLnBrk="1" hangingPunct="1">
              <a:buNone/>
            </a:pPr>
            <a:r>
              <a:rPr lang="ru-RU" sz="2400" dirty="0" smtClean="0"/>
              <a:t>Классический четырехстопный ямб:</a:t>
            </a:r>
            <a:br>
              <a:rPr lang="ru-RU" sz="2400" dirty="0" smtClean="0"/>
            </a:br>
            <a:r>
              <a:rPr lang="ru-RU" sz="2400" dirty="0" smtClean="0"/>
              <a:t>строчки из «Евгения Онегина»: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800" i="1" dirty="0" smtClean="0"/>
              <a:t>Мой дядя самых честных правил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800" i="1" dirty="0" smtClean="0"/>
              <a:t>     Когда не в шутку занемог..</a:t>
            </a:r>
            <a:r>
              <a:rPr lang="ru-RU" sz="2400" i="1" dirty="0" smtClean="0"/>
              <a:t>.</a:t>
            </a:r>
            <a:br>
              <a:rPr lang="ru-RU" sz="2400" i="1" dirty="0" smtClean="0"/>
            </a:br>
            <a:endParaRPr lang="ru-RU" sz="2400" i="1" dirty="0" smtClean="0"/>
          </a:p>
          <a:p>
            <a:pPr eaLnBrk="1" hangingPunct="1">
              <a:buFont typeface="Wingdings 2" pitchFamily="18" charset="2"/>
              <a:buNone/>
            </a:pPr>
            <a:r>
              <a:rPr lang="ru-RU" sz="2400" dirty="0" smtClean="0"/>
              <a:t>Если ударные слоги обозначить «1» а безударные «0»,</a:t>
            </a:r>
            <a:br>
              <a:rPr lang="ru-RU" sz="2400" dirty="0" smtClean="0"/>
            </a:br>
            <a:r>
              <a:rPr lang="ru-RU" sz="2400" dirty="0" smtClean="0"/>
              <a:t>то получим: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4000" dirty="0" smtClean="0"/>
              <a:t>01 01 01 01 0   = 170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4000" dirty="0" smtClean="0"/>
              <a:t>01 01 01 01 = 85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</a:rPr>
              <a:t>Параметры различных стихотворных  размеров</a:t>
            </a:r>
            <a:endParaRPr lang="ru-RU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75" y="1643063"/>
          <a:ext cx="8858311" cy="4457135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000132"/>
                <a:gridCol w="1428760"/>
                <a:gridCol w="1785950"/>
                <a:gridCol w="2071702"/>
                <a:gridCol w="2571767"/>
              </a:tblGrid>
              <a:tr h="60360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Размер</a:t>
                      </a:r>
                      <a:endParaRPr lang="ru-RU" sz="14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Двухстопный</a:t>
                      </a:r>
                      <a:endParaRPr lang="ru-RU" sz="14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Трехстопный</a:t>
                      </a:r>
                      <a:endParaRPr lang="ru-RU" sz="14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Четырехстопный</a:t>
                      </a:r>
                      <a:endParaRPr lang="ru-RU" sz="14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Пятистопный</a:t>
                      </a:r>
                      <a:endParaRPr lang="ru-RU" sz="14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</a:tr>
              <a:tr h="589344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Ямб</a:t>
                      </a:r>
                      <a:endParaRPr lang="ru-RU" sz="14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01010=10</a:t>
                      </a:r>
                    </a:p>
                    <a:p>
                      <a:r>
                        <a:rPr lang="ru-RU" sz="1400" dirty="0" smtClean="0"/>
                        <a:t>0101=5</a:t>
                      </a:r>
                      <a:endParaRPr lang="ru-RU" sz="14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0101010=42</a:t>
                      </a:r>
                    </a:p>
                    <a:p>
                      <a:r>
                        <a:rPr lang="ru-RU" sz="1400" dirty="0" smtClean="0"/>
                        <a:t>010101=21</a:t>
                      </a:r>
                      <a:endParaRPr lang="ru-RU" sz="14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010101010=170</a:t>
                      </a:r>
                    </a:p>
                    <a:p>
                      <a:r>
                        <a:rPr lang="ru-RU" sz="1400" dirty="0" smtClean="0"/>
                        <a:t>01010101=85</a:t>
                      </a:r>
                      <a:endParaRPr lang="ru-RU" sz="14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01010101010=682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0101010101=341</a:t>
                      </a:r>
                      <a:endParaRPr lang="ru-RU" sz="1400" dirty="0" smtClean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</a:tr>
              <a:tr h="589344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Хорей</a:t>
                      </a:r>
                      <a:endParaRPr lang="ru-RU" sz="14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1010=10</a:t>
                      </a:r>
                    </a:p>
                    <a:p>
                      <a:r>
                        <a:rPr lang="ru-RU" sz="1400" dirty="0" smtClean="0"/>
                        <a:t>101=5</a:t>
                      </a:r>
                      <a:endParaRPr lang="ru-RU" sz="14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101010=42</a:t>
                      </a:r>
                    </a:p>
                    <a:p>
                      <a:r>
                        <a:rPr lang="ru-RU" sz="1400" dirty="0" smtClean="0"/>
                        <a:t>10101=21</a:t>
                      </a:r>
                      <a:endParaRPr lang="ru-RU" sz="1400" dirty="0" smtClean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10101010=170</a:t>
                      </a:r>
                    </a:p>
                    <a:p>
                      <a:r>
                        <a:rPr lang="ru-RU" sz="1400" dirty="0" smtClean="0"/>
                        <a:t>1010101=85</a:t>
                      </a:r>
                      <a:endParaRPr lang="ru-RU" sz="14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1010101010=682</a:t>
                      </a:r>
                    </a:p>
                    <a:p>
                      <a:r>
                        <a:rPr lang="ru-RU" sz="1400" dirty="0" smtClean="0"/>
                        <a:t>101010101=341</a:t>
                      </a:r>
                      <a:endParaRPr lang="ru-RU" sz="14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</a:tr>
              <a:tr h="785087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Дактиль</a:t>
                      </a:r>
                      <a:endParaRPr lang="ru-RU" sz="14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100100=36</a:t>
                      </a:r>
                    </a:p>
                    <a:p>
                      <a:r>
                        <a:rPr lang="ru-RU" sz="1400" dirty="0" smtClean="0"/>
                        <a:t>10010=18</a:t>
                      </a:r>
                      <a:endParaRPr lang="ru-RU" sz="14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100100100=292</a:t>
                      </a:r>
                      <a:r>
                        <a:rPr lang="ru-RU" sz="1400" baseline="0" dirty="0" smtClean="0"/>
                        <a:t> </a:t>
                      </a:r>
                    </a:p>
                    <a:p>
                      <a:r>
                        <a:rPr lang="ru-RU" sz="1400" baseline="0" dirty="0" smtClean="0"/>
                        <a:t>10010010=146</a:t>
                      </a:r>
                      <a:endParaRPr lang="ru-RU" sz="1400" dirty="0" smtClean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100100100100=2340 </a:t>
                      </a:r>
                    </a:p>
                    <a:p>
                      <a:r>
                        <a:rPr lang="ru-RU" sz="1400" dirty="0" smtClean="0"/>
                        <a:t>10010010010=1170</a:t>
                      </a:r>
                      <a:endParaRPr lang="ru-RU" sz="14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100100100100100=18724</a:t>
                      </a:r>
                    </a:p>
                    <a:p>
                      <a:r>
                        <a:rPr lang="ru-RU" sz="1400" dirty="0" smtClean="0"/>
                        <a:t>10010010010010=9362</a:t>
                      </a:r>
                      <a:endParaRPr lang="ru-RU" sz="14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</a:tr>
              <a:tr h="66538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Амфибрахий</a:t>
                      </a:r>
                      <a:endParaRPr lang="ru-RU" sz="14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0100100=36</a:t>
                      </a:r>
                    </a:p>
                    <a:p>
                      <a:r>
                        <a:rPr lang="ru-RU" sz="1400" dirty="0" smtClean="0"/>
                        <a:t>010010=18</a:t>
                      </a:r>
                    </a:p>
                    <a:p>
                      <a:r>
                        <a:rPr lang="ru-RU" sz="1400" dirty="0" smtClean="0"/>
                        <a:t>01001=9</a:t>
                      </a:r>
                      <a:endParaRPr lang="ru-RU" sz="14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0100100100=292 010010010=146</a:t>
                      </a:r>
                    </a:p>
                    <a:p>
                      <a:r>
                        <a:rPr lang="ru-RU" sz="1400" dirty="0" smtClean="0"/>
                        <a:t>01001001=73</a:t>
                      </a:r>
                      <a:endParaRPr lang="ru-RU" sz="14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0100100100100=2340</a:t>
                      </a:r>
                    </a:p>
                    <a:p>
                      <a:r>
                        <a:rPr lang="ru-RU" sz="1400" dirty="0" smtClean="0"/>
                        <a:t>010010010010=1170</a:t>
                      </a:r>
                    </a:p>
                    <a:p>
                      <a:r>
                        <a:rPr lang="ru-RU" sz="1400" dirty="0" smtClean="0"/>
                        <a:t>01001001001=585</a:t>
                      </a:r>
                      <a:endParaRPr lang="ru-RU" sz="14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0100100100100100=18724</a:t>
                      </a:r>
                    </a:p>
                    <a:p>
                      <a:r>
                        <a:rPr lang="ru-RU" sz="1400" dirty="0" smtClean="0"/>
                        <a:t>010010010010010=9362</a:t>
                      </a:r>
                    </a:p>
                    <a:p>
                      <a:r>
                        <a:rPr lang="ru-RU" sz="1400" dirty="0" smtClean="0"/>
                        <a:t>01001001001001=4681</a:t>
                      </a:r>
                      <a:endParaRPr lang="ru-RU" sz="14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</a:tr>
              <a:tr h="105352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Анапест</a:t>
                      </a:r>
                      <a:endParaRPr lang="ru-RU" sz="14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00100100=36</a:t>
                      </a:r>
                    </a:p>
                    <a:p>
                      <a:r>
                        <a:rPr lang="ru-RU" sz="1400" dirty="0" smtClean="0"/>
                        <a:t>0010010=18</a:t>
                      </a:r>
                    </a:p>
                    <a:p>
                      <a:r>
                        <a:rPr lang="ru-RU" sz="1400" dirty="0" smtClean="0"/>
                        <a:t>001001=9</a:t>
                      </a:r>
                      <a:endParaRPr lang="ru-RU" sz="14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00100100100=292</a:t>
                      </a:r>
                    </a:p>
                    <a:p>
                      <a:r>
                        <a:rPr lang="ru-RU" sz="1400" dirty="0" smtClean="0"/>
                        <a:t>0010010010=146</a:t>
                      </a:r>
                    </a:p>
                    <a:p>
                      <a:r>
                        <a:rPr lang="ru-RU" sz="1400" dirty="0" smtClean="0"/>
                        <a:t>001001001=73</a:t>
                      </a:r>
                      <a:endParaRPr lang="ru-RU" sz="14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00100100100100=2340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0010010010010=1170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001001001001=585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  <a:p>
                      <a:endParaRPr lang="ru-RU" sz="14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00100100100100100=18724</a:t>
                      </a:r>
                    </a:p>
                    <a:p>
                      <a:r>
                        <a:rPr lang="ru-RU" sz="1400" dirty="0" smtClean="0"/>
                        <a:t>0010010010010010=9362</a:t>
                      </a:r>
                    </a:p>
                    <a:p>
                      <a:r>
                        <a:rPr lang="ru-RU" sz="1400" dirty="0" smtClean="0"/>
                        <a:t>001001001001001=4681</a:t>
                      </a:r>
                      <a:endParaRPr lang="ru-RU" sz="14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28660" y="0"/>
            <a:ext cx="9572660" cy="1399032"/>
          </a:xfrm>
        </p:spPr>
        <p:txBody>
          <a:bodyPr>
            <a:normAutofit/>
          </a:bodyPr>
          <a:lstStyle/>
          <a:p>
            <a:pPr marL="0" algn="ctr">
              <a:defRPr/>
            </a:pPr>
            <a:r>
              <a:rPr lang="ru-RU" sz="4000" b="1" dirty="0" smtClean="0">
                <a:solidFill>
                  <a:schemeClr val="tx1"/>
                </a:solidFill>
              </a:rPr>
              <a:t>Тоническая система стихосложения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571612"/>
            <a:ext cx="7858180" cy="5143512"/>
          </a:xfrm>
        </p:spPr>
        <p:txBody>
          <a:bodyPr numCol="2" rtlCol="0">
            <a:noAutofit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 smtClean="0"/>
              <a:t>Небо горсти сложило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 smtClean="0"/>
              <a:t>(звезды клянчит).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 smtClean="0"/>
              <a:t>Был вечер,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 smtClean="0"/>
              <a:t>выражаясь просто.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 smtClean="0"/>
              <a:t>На небе,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 smtClean="0"/>
              <a:t>как всегда,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 smtClean="0"/>
              <a:t>появился аэропланчик.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 smtClean="0"/>
              <a:t>Обычный -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 smtClean="0"/>
              <a:t>самопишущий -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 smtClean="0"/>
              <a:t>"Аэророста".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 smtClean="0"/>
              <a:t>Москва.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 smtClean="0"/>
              <a:t>Москвичи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 smtClean="0"/>
              <a:t>повылезли на крыши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 smtClean="0"/>
              <a:t>сорокаэтажных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 smtClean="0"/>
              <a:t>домов-коммун.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 smtClean="0"/>
              <a:t>- Посмотрим, что ли...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 smtClean="0"/>
              <a:t>Про что пропишет.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 smtClean="0"/>
              <a:t>Кто?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 smtClean="0"/>
              <a:t>Кого?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 smtClean="0"/>
              <a:t>Когда?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 smtClean="0"/>
              <a:t>Кому? -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1600" dirty="0" smtClean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1600" dirty="0" smtClean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1600" dirty="0" smtClean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 smtClean="0"/>
              <a:t>1010010=82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 smtClean="0"/>
              <a:t>110=6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 smtClean="0"/>
              <a:t>001010=10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 smtClean="0"/>
              <a:t>110=6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 smtClean="0"/>
              <a:t>101=5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 smtClean="0"/>
              <a:t>001000010=66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 smtClean="0"/>
              <a:t>010=2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 smtClean="0"/>
              <a:t>00100=4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 smtClean="0"/>
              <a:t>00010=2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 smtClean="0"/>
              <a:t>01=1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 smtClean="0"/>
              <a:t>001=1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 smtClean="0"/>
              <a:t>0100010=34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 smtClean="0"/>
              <a:t>000010=2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 smtClean="0"/>
              <a:t>0101=5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 smtClean="0"/>
              <a:t>01010=10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 smtClean="0"/>
              <a:t>01010=10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 smtClean="0"/>
              <a:t>1-1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 smtClean="0"/>
              <a:t>1-1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 smtClean="0"/>
              <a:t>1-1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 smtClean="0"/>
              <a:t>1-1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ru-RU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1357290" y="12858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Текст 3"/>
          <p:cNvSpPr txBox="1">
            <a:spLocks/>
          </p:cNvSpPr>
          <p:nvPr/>
        </p:nvSpPr>
        <p:spPr>
          <a:xfrm>
            <a:off x="428596" y="1214422"/>
            <a:ext cx="4929190" cy="928694"/>
          </a:xfrm>
          <a:prstGeom prst="rect">
            <a:avLst/>
          </a:prstGeom>
        </p:spPr>
        <p:txBody>
          <a:bodyPr>
            <a:noAutofit/>
          </a:bodyPr>
          <a:lstStyle/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Маяковский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«2125 год»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00034" y="1000108"/>
            <a:ext cx="8229600" cy="68893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Сергей Есенин «Береза»</a:t>
            </a:r>
            <a:endParaRPr lang="ru-RU" dirty="0"/>
          </a:p>
        </p:txBody>
      </p:sp>
      <p:sp>
        <p:nvSpPr>
          <p:cNvPr id="6" name="Rectangle 2"/>
          <p:cNvSpPr txBox="1">
            <a:spLocks/>
          </p:cNvSpPr>
          <p:nvPr/>
        </p:nvSpPr>
        <p:spPr bwMode="auto">
          <a:xfrm>
            <a:off x="428596" y="214290"/>
            <a:ext cx="8229600" cy="857232"/>
          </a:xfrm>
          <a:prstGeom prst="rect">
            <a:avLst/>
          </a:prstGeom>
        </p:spPr>
        <p:txBody>
          <a:bodyPr vert="horz" wrap="square" tIns="45720" bIns="45720" numCol="1" anchor="ctr" anchorCtr="0" compatLnSpc="1">
            <a:prstTxWarp prst="textNoShape">
              <a:avLst/>
            </a:prstTxWarp>
            <a:normAutofit fontScale="97500"/>
          </a:bodyPr>
          <a:lstStyle/>
          <a:p>
            <a:pPr marL="484632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tx1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Акцентный стих </a:t>
            </a:r>
            <a:endParaRPr kumimoji="0" lang="ru-RU" sz="4100" b="1" i="0" u="none" strike="noStrike" kern="1200" cap="none" spc="0" normalizeH="0" baseline="0" noProof="0" dirty="0" smtClean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tx1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000100" y="1785926"/>
            <a:ext cx="2571768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БЕлая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берЁза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Под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моИм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окнОм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ПринакрЫлась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снЕгом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  <a:t>,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ТОчно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серебрОм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На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пушИстых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вЕтках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СнЕжною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каймОй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РаспустИлись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кИсти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БЕлой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бахромОй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стоИт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берЁза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сОнной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тишинЕ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  <a:t>,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горЯт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снежИнки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золотОм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огнЕ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Cambria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зарЯ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ленИво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ОбходЯ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кругОм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  <a:t>,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ОбсыпАет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вЕтки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НОвым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серебрОм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Blackadder ITC" pitchFamily="82" charset="0"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 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00430" y="1785926"/>
          <a:ext cx="2025650" cy="4750816"/>
        </p:xfrm>
        <a:graphic>
          <a:graphicData uri="http://schemas.openxmlformats.org/drawingml/2006/table">
            <a:tbl>
              <a:tblPr/>
              <a:tblGrid>
                <a:gridCol w="2025650"/>
              </a:tblGrid>
              <a:tr h="2928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100010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8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00101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8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001010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8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10001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8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001010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8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10001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8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001010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8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10001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8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0101010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8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00101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8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01010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8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00101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8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01010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8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00101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8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00101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8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10001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5572132" y="1785926"/>
          <a:ext cx="2026285" cy="4750816"/>
        </p:xfrm>
        <a:graphic>
          <a:graphicData uri="http://schemas.openxmlformats.org/drawingml/2006/table">
            <a:tbl>
              <a:tblPr/>
              <a:tblGrid>
                <a:gridCol w="2026285"/>
              </a:tblGrid>
              <a:tr h="2946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34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6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6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6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6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6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6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6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6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6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6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6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6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6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6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6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/>
          </p:cNvSpPr>
          <p:nvPr/>
        </p:nvSpPr>
        <p:spPr bwMode="auto">
          <a:xfrm>
            <a:off x="357158" y="357166"/>
            <a:ext cx="8229600" cy="1214422"/>
          </a:xfrm>
          <a:prstGeom prst="rect">
            <a:avLst/>
          </a:prstGeom>
        </p:spPr>
        <p:txBody>
          <a:bodyPr vert="horz" wrap="square" tIns="45720" bIns="45720" numCol="1" anchor="ctr" anchorCtr="0" compatLnSpc="1">
            <a:prstTxWarp prst="textNoShape">
              <a:avLst/>
            </a:prstTxWarp>
            <a:normAutofit fontScale="97500" lnSpcReduction="10000"/>
          </a:bodyPr>
          <a:lstStyle/>
          <a:p>
            <a:pPr marL="484632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tx1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Силлабическая система стихосложения </a:t>
            </a:r>
            <a:endParaRPr kumimoji="0" lang="ru-RU" sz="4100" b="1" i="0" u="none" strike="noStrike" kern="1200" cap="none" spc="0" normalizeH="0" baseline="0" noProof="0" dirty="0" smtClean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tx1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1214414" y="1714488"/>
            <a:ext cx="6357982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Пойду я, </a:t>
            </a:r>
            <a:r>
              <a:rPr lang="ru-RU" dirty="0" err="1" smtClean="0"/>
              <a:t>младенька</a:t>
            </a:r>
            <a:r>
              <a:rPr lang="ru-RU" dirty="0" smtClean="0"/>
              <a:t>, погуляю,</a:t>
            </a:r>
            <a:br>
              <a:rPr lang="ru-RU" dirty="0" smtClean="0"/>
            </a:br>
            <a:r>
              <a:rPr lang="ru-RU" dirty="0" smtClean="0"/>
              <a:t>Я на свои новые на сени;</a:t>
            </a:r>
            <a:br>
              <a:rPr lang="ru-RU" dirty="0" smtClean="0"/>
            </a:br>
            <a:r>
              <a:rPr lang="ru-RU" dirty="0" err="1" smtClean="0"/>
              <a:t>Посмотрю-ка</a:t>
            </a:r>
            <a:r>
              <a:rPr lang="ru-RU" dirty="0" smtClean="0"/>
              <a:t> я далече в чисто поле,</a:t>
            </a:r>
            <a:br>
              <a:rPr lang="ru-RU" dirty="0" smtClean="0"/>
            </a:br>
            <a:r>
              <a:rPr lang="ru-RU" dirty="0" smtClean="0"/>
              <a:t>Хорошо ли в поле </a:t>
            </a:r>
            <a:r>
              <a:rPr lang="ru-RU" dirty="0" err="1" smtClean="0"/>
              <a:t>луги</a:t>
            </a:r>
            <a:r>
              <a:rPr lang="ru-RU" dirty="0" smtClean="0"/>
              <a:t> зеленеют.</a:t>
            </a:r>
            <a:br>
              <a:rPr lang="ru-RU" dirty="0" smtClean="0"/>
            </a:br>
            <a:r>
              <a:rPr lang="ru-RU" dirty="0" smtClean="0"/>
              <a:t>Лазоревые цветы расцветают.</a:t>
            </a:r>
            <a:br>
              <a:rPr lang="ru-RU" dirty="0" smtClean="0"/>
            </a:br>
            <a:r>
              <a:rPr lang="ru-RU" dirty="0" smtClean="0"/>
              <a:t>Зеленеются в чистом поле </a:t>
            </a:r>
            <a:r>
              <a:rPr lang="ru-RU" dirty="0" err="1" smtClean="0"/>
              <a:t>луги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Лазоревые цветы расцветают. </a:t>
            </a:r>
            <a:endParaRPr lang="ru-RU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570</TotalTime>
  <Words>396</Words>
  <Application>Microsoft Office PowerPoint</Application>
  <PresentationFormat>Экран (4:3)</PresentationFormat>
  <Paragraphs>182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Яркая</vt:lpstr>
      <vt:lpstr>Математика и стихи</vt:lpstr>
      <vt:lpstr>Цели</vt:lpstr>
      <vt:lpstr>Введение</vt:lpstr>
      <vt:lpstr>Основы стихосложения</vt:lpstr>
      <vt:lpstr>Примеры </vt:lpstr>
      <vt:lpstr>Параметры различных стихотворных  размеров</vt:lpstr>
      <vt:lpstr>Тоническая система стихосложения</vt:lpstr>
      <vt:lpstr>Слайд 8</vt:lpstr>
      <vt:lpstr>Слайд 9</vt:lpstr>
      <vt:lpstr>Силлабо-тоническая система стихосложения </vt:lpstr>
      <vt:lpstr>Слайд 11</vt:lpstr>
      <vt:lpstr>Слайд 12</vt:lpstr>
      <vt:lpstr>Слайд 13</vt:lpstr>
      <vt:lpstr>Выводы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Lena</dc:creator>
  <cp:lastModifiedBy>administrator</cp:lastModifiedBy>
  <cp:revision>73</cp:revision>
  <dcterms:modified xsi:type="dcterms:W3CDTF">2017-01-31T14:34:09Z</dcterms:modified>
</cp:coreProperties>
</file>