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05064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Биография </a:t>
            </a:r>
            <a:br>
              <a:rPr lang="ru-RU" dirty="0" smtClean="0"/>
            </a:br>
            <a:r>
              <a:rPr lang="ru-RU" dirty="0" smtClean="0"/>
              <a:t>Ивана Сергеевича Тургенева</a:t>
            </a:r>
            <a:br>
              <a:rPr lang="ru-RU" dirty="0" smtClean="0"/>
            </a:br>
            <a:r>
              <a:rPr lang="ru-RU" dirty="0" smtClean="0"/>
              <a:t>1818-1883 гг.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http://supersoch.ucoz.ru/I_C_Typgenev/Turgenevivan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566"/>
          <a:stretch/>
        </p:blipFill>
        <p:spPr bwMode="auto">
          <a:xfrm>
            <a:off x="4644008" y="620688"/>
            <a:ext cx="4499992" cy="49125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Творческая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463408" cy="5257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ru-RU" sz="3200" dirty="0" smtClean="0"/>
              <a:t>Настоящую славу Тургеневу принесли маленькие рассказы и очерки, на которые сам он не возлагал больших надежд.</a:t>
            </a:r>
          </a:p>
          <a:p>
            <a:pPr>
              <a:lnSpc>
                <a:spcPct val="80000"/>
              </a:lnSpc>
              <a:defRPr/>
            </a:pPr>
            <a:r>
              <a:rPr lang="ru-RU" sz="3200" dirty="0" smtClean="0"/>
              <a:t> В 1846, в очередной раз уезжая за границу, он оставил одному из издателей «Современника» И.И.Панаеву очерк </a:t>
            </a:r>
            <a:r>
              <a:rPr lang="ru-RU" sz="3200" i="1" dirty="0" smtClean="0"/>
              <a:t>Хорь и </a:t>
            </a:r>
            <a:r>
              <a:rPr lang="ru-RU" sz="3200" i="1" dirty="0" err="1" smtClean="0"/>
              <a:t>Калиныч</a:t>
            </a:r>
            <a:r>
              <a:rPr lang="ru-RU" sz="3200" dirty="0" smtClean="0"/>
              <a:t>. Панаев поместил его в разделе «Смесь» журнала за 1847, сопроводив подзаголовком « </a:t>
            </a:r>
            <a:r>
              <a:rPr lang="ru-RU" sz="3200" i="1" dirty="0" smtClean="0"/>
              <a:t>Из записок охотника»</a:t>
            </a:r>
            <a:r>
              <a:rPr lang="ru-RU" sz="3200" dirty="0" smtClean="0"/>
              <a:t>, чтобы расположить читателей к снисходительности.</a:t>
            </a:r>
          </a:p>
          <a:p>
            <a:pPr>
              <a:lnSpc>
                <a:spcPct val="80000"/>
              </a:lnSpc>
              <a:defRPr/>
            </a:pPr>
            <a:r>
              <a:rPr lang="ru-RU" sz="3200" dirty="0" smtClean="0"/>
              <a:t> Успеха не предвидели ни автор, ни издатель, но успех был необыкновенный. Белинский в статье «</a:t>
            </a:r>
            <a:r>
              <a:rPr lang="ru-RU" sz="3200" i="1" dirty="0" smtClean="0"/>
              <a:t>Взгляд на русскую литературу 1847 года»писал</a:t>
            </a:r>
            <a:r>
              <a:rPr lang="ru-RU" sz="3200" dirty="0" smtClean="0"/>
              <a:t>, что в этой «маленькой пьеске» «автор зашел к народу с такой стороны, с какой до него к нему еще никто не заходил». </a:t>
            </a:r>
          </a:p>
          <a:p>
            <a:endParaRPr lang="ru-RU" dirty="0"/>
          </a:p>
        </p:txBody>
      </p:sp>
      <p:pic>
        <p:nvPicPr>
          <p:cNvPr id="4" name="Picture 7" descr="39le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088" y="1772816"/>
            <a:ext cx="3424270" cy="44644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Творческая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75144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800" dirty="0" smtClean="0"/>
              <a:t>Перу Ивана Сергеевича Тургенева принадлежит 6 романов, в каждом из которых писатель затрагивал актуальные проблемы современности: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800" dirty="0" smtClean="0"/>
              <a:t>    «Рудин», 1855; «Дворянское гнездо», 1858;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800" dirty="0" smtClean="0"/>
              <a:t>     «Накануне», 1859;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800" dirty="0" smtClean="0"/>
              <a:t>     «Отцы и дети», 1861;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800" dirty="0" smtClean="0"/>
              <a:t>     «Дым», 1867;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800" dirty="0" smtClean="0"/>
              <a:t>     «Новь», 1876).</a:t>
            </a:r>
          </a:p>
          <a:p>
            <a:endParaRPr lang="ru-RU" dirty="0"/>
          </a:p>
        </p:txBody>
      </p:sp>
      <p:pic>
        <p:nvPicPr>
          <p:cNvPr id="4" name="Picture 5" descr="Тургенев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900140"/>
            <a:ext cx="3412483" cy="4203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Творческая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751440" cy="5257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ru-RU" sz="3200" dirty="0" smtClean="0"/>
              <a:t>«Лебединой песнью» Тургенева стали «Стихотворения в прозе», создававшиеся им в последние годы жизни (первая часть появилась в 1882; вторая при жизни не публиковалась).</a:t>
            </a:r>
          </a:p>
          <a:p>
            <a:pPr>
              <a:lnSpc>
                <a:spcPct val="80000"/>
              </a:lnSpc>
              <a:defRPr/>
            </a:pPr>
            <a:r>
              <a:rPr lang="ru-RU" sz="3200" dirty="0" smtClean="0"/>
              <a:t>Этот лирический цикл обрамляют стихотворения о России – «Деревня»  и «Русский язык». </a:t>
            </a:r>
          </a:p>
          <a:p>
            <a:pPr>
              <a:lnSpc>
                <a:spcPct val="80000"/>
              </a:lnSpc>
              <a:defRPr/>
            </a:pPr>
            <a:r>
              <a:rPr lang="ru-RU" sz="3200" dirty="0" smtClean="0"/>
              <a:t>В последний раз Тургенев побывал в России в 1881 и, словно предчувствуя, что это его последний приезд, посетил родное </a:t>
            </a:r>
            <a:r>
              <a:rPr lang="ru-RU" sz="3200" dirty="0" err="1" smtClean="0"/>
              <a:t>Спасское-Лутовиново</a:t>
            </a:r>
            <a:r>
              <a:rPr lang="ru-RU" sz="3200" dirty="0" smtClean="0"/>
              <a:t>. Последние его слова, сказанные перед смертью 22 августа (3 сентября) 1883 в </a:t>
            </a:r>
            <a:r>
              <a:rPr lang="ru-RU" sz="3200" dirty="0" err="1" smtClean="0"/>
              <a:t>Буживале</a:t>
            </a:r>
            <a:r>
              <a:rPr lang="ru-RU" sz="3200" dirty="0" smtClean="0"/>
              <a:t> на юге Франции, были обращены к орловским лесам: «Прощайте, мои милые...» </a:t>
            </a:r>
          </a:p>
          <a:p>
            <a:endParaRPr lang="ru-RU" dirty="0"/>
          </a:p>
        </p:txBody>
      </p:sp>
      <p:pic>
        <p:nvPicPr>
          <p:cNvPr id="4" name="Picture 7" descr="Фото в 56 лет, фотограф 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6096" y="1844824"/>
            <a:ext cx="3372114" cy="45371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Последние годы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535416" cy="5257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ru-RU" sz="3200" dirty="0" smtClean="0"/>
              <a:t>В поздние годы Тургенев получил европейское признание.</a:t>
            </a:r>
          </a:p>
          <a:p>
            <a:pPr>
              <a:lnSpc>
                <a:spcPct val="80000"/>
              </a:lnSpc>
              <a:defRPr/>
            </a:pPr>
            <a:r>
              <a:rPr lang="ru-RU" sz="3200" dirty="0" smtClean="0"/>
              <a:t>Его </a:t>
            </a:r>
            <a:r>
              <a:rPr lang="ru-RU" sz="3200" dirty="0" smtClean="0"/>
              <a:t>литературные интересы во многом теперь были связаны с Европой. Он тесно общается с ведущими французскими писателями – Г.Флобером, Ж.Санд, </a:t>
            </a:r>
            <a:r>
              <a:rPr lang="ru-RU" sz="3200" dirty="0" err="1" smtClean="0"/>
              <a:t>Э.Золя,и</a:t>
            </a:r>
            <a:r>
              <a:rPr lang="ru-RU" sz="3200" dirty="0" smtClean="0"/>
              <a:t> др.; в 1878 вместе с В.Гюго председательствует на международном литературном конгрессе в Париже; получает титул почетного профессора Оксфордского университета и еще множество лестных знаков внимания.</a:t>
            </a:r>
          </a:p>
          <a:p>
            <a:pPr>
              <a:lnSpc>
                <a:spcPct val="80000"/>
              </a:lnSpc>
              <a:defRPr/>
            </a:pPr>
            <a:r>
              <a:rPr lang="ru-RU" sz="3200" dirty="0" smtClean="0"/>
              <a:t>Он </a:t>
            </a:r>
            <a:r>
              <a:rPr lang="ru-RU" sz="3200" dirty="0" smtClean="0"/>
              <a:t>переводит на русский язык рассказы Флобера, рекомендует русских авторов для переводов на европейские языки. </a:t>
            </a:r>
          </a:p>
          <a:p>
            <a:endParaRPr lang="ru-RU" dirty="0"/>
          </a:p>
        </p:txBody>
      </p:sp>
      <p:pic>
        <p:nvPicPr>
          <p:cNvPr id="4" name="Picture 6" descr="53le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2080" y="1772816"/>
            <a:ext cx="3459163" cy="43926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Смерть писателя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823448" cy="499715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ru-RU" sz="3200" dirty="0" smtClean="0"/>
              <a:t>Приезды Тургенева в Россию в 1878 - 1881 годах были истинными триумфами. </a:t>
            </a:r>
          </a:p>
          <a:p>
            <a:pPr>
              <a:lnSpc>
                <a:spcPct val="80000"/>
              </a:lnSpc>
              <a:defRPr/>
            </a:pPr>
            <a:r>
              <a:rPr lang="ru-RU" sz="3200" dirty="0" smtClean="0"/>
              <a:t>Тем болезненнее всех поразила весть о его тяжелой болезни. Умирал Тургенев мужественно, с полным сознанием близкого конца, но без всякого страха пред ним. Это произошло в </a:t>
            </a:r>
            <a:r>
              <a:rPr lang="ru-RU" sz="3200" dirty="0" err="1" smtClean="0"/>
              <a:t>Буживале</a:t>
            </a:r>
            <a:r>
              <a:rPr lang="ru-RU" sz="3200" dirty="0" smtClean="0"/>
              <a:t>, под Парижем, 22 августа 1883 г. </a:t>
            </a:r>
          </a:p>
          <a:p>
            <a:pPr>
              <a:lnSpc>
                <a:spcPct val="80000"/>
              </a:lnSpc>
              <a:defRPr/>
            </a:pPr>
            <a:r>
              <a:rPr lang="ru-RU" sz="3200" dirty="0" smtClean="0"/>
              <a:t>Тело великого писателя было, согласно его желанию, привезено в Петербург и похоронено на Волковом кладбище при таком стечении народа, которого никогда ни до того, ни после того не было на похоронах частного лица.</a:t>
            </a:r>
            <a:endParaRPr lang="ru-RU" dirty="0"/>
          </a:p>
        </p:txBody>
      </p:sp>
      <p:pic>
        <p:nvPicPr>
          <p:cNvPr id="4" name="Picture 6" descr="Памятник на могиле Тургенев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6136" y="1628800"/>
            <a:ext cx="3096344" cy="46154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28184" y="623731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Памятник на могиле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4608512" cy="4495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ru-RU" sz="3200" dirty="0" smtClean="0"/>
              <a:t>Иван Сергеевич родился 28 октября (9 ноября) в Орле.</a:t>
            </a:r>
          </a:p>
          <a:p>
            <a:pPr>
              <a:lnSpc>
                <a:spcPct val="90000"/>
              </a:lnSpc>
              <a:defRPr/>
            </a:pPr>
            <a:r>
              <a:rPr lang="ru-RU" sz="3200" dirty="0" smtClean="0"/>
              <a:t> Отец, Сергей Николаевич, (1793–1834) принадлежал к старинному дворянскому роду Тургеневых, известному с XV в. </a:t>
            </a:r>
          </a:p>
          <a:p>
            <a:pPr>
              <a:lnSpc>
                <a:spcPct val="90000"/>
              </a:lnSpc>
              <a:defRPr/>
            </a:pPr>
            <a:r>
              <a:rPr lang="ru-RU" sz="3200" dirty="0" smtClean="0"/>
              <a:t>Мать</a:t>
            </a:r>
            <a:r>
              <a:rPr lang="ru-RU" sz="3200" dirty="0" smtClean="0"/>
              <a:t>, Варвара </a:t>
            </a:r>
            <a:r>
              <a:rPr lang="ru-RU" sz="3200" dirty="0" smtClean="0"/>
              <a:t>Петровна, (1788–1850) – урождённая </a:t>
            </a:r>
            <a:r>
              <a:rPr lang="ru-RU" sz="3200" dirty="0" err="1" smtClean="0"/>
              <a:t>Лутовинова</a:t>
            </a:r>
            <a:r>
              <a:rPr lang="ru-RU" sz="3200" dirty="0" smtClean="0"/>
              <a:t>, история её рода восходит к XVII в. </a:t>
            </a:r>
          </a:p>
          <a:p>
            <a:endParaRPr lang="ru-RU" dirty="0"/>
          </a:p>
        </p:txBody>
      </p:sp>
      <p:pic>
        <p:nvPicPr>
          <p:cNvPr id="4" name="Picture 7" descr="g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8104" y="1628800"/>
            <a:ext cx="3330575" cy="46085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Родители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11" descr="ote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72816"/>
            <a:ext cx="2716502" cy="38971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 descr="Мать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772816"/>
            <a:ext cx="2592288" cy="39654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3568" y="5733256"/>
            <a:ext cx="34563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Сергей Николаевич Тургенев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04048" y="5733256"/>
            <a:ext cx="35262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Варвара Петровна </a:t>
            </a:r>
            <a:r>
              <a:rPr lang="ru-RU" sz="2000" dirty="0" err="1" smtClean="0"/>
              <a:t>Лутовинова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895456" cy="5141168"/>
          </a:xfrm>
        </p:spPr>
        <p:txBody>
          <a:bodyPr>
            <a:normAutofit fontScale="70000" lnSpcReduction="20000"/>
          </a:bodyPr>
          <a:lstStyle/>
          <a:p>
            <a:r>
              <a:rPr lang="ru-RU" sz="3200" dirty="0" smtClean="0"/>
              <a:t>Мать </a:t>
            </a:r>
            <a:r>
              <a:rPr lang="ru-RU" sz="3200" dirty="0" smtClean="0"/>
              <a:t>Тургенева, </a:t>
            </a:r>
            <a:r>
              <a:rPr lang="ru-RU" sz="3200" dirty="0" smtClean="0"/>
              <a:t>Варвара </a:t>
            </a:r>
            <a:r>
              <a:rPr lang="ru-RU" sz="3200" dirty="0" smtClean="0"/>
              <a:t>Петровна, правила </a:t>
            </a:r>
            <a:r>
              <a:rPr lang="ru-RU" sz="3200" dirty="0" smtClean="0"/>
              <a:t>«подданными» на манер самодержавной государыни. Любимое ее изречение было «хочу казню, хочу милую». </a:t>
            </a:r>
            <a:endParaRPr lang="ru-RU" sz="3200" dirty="0" smtClean="0"/>
          </a:p>
          <a:p>
            <a:r>
              <a:rPr lang="ru-RU" sz="3200" dirty="0" smtClean="0"/>
              <a:t>С </a:t>
            </a:r>
            <a:r>
              <a:rPr lang="ru-RU" sz="3200" dirty="0" smtClean="0"/>
              <a:t>добродушным от природы и мечтательным сыном она обходилась сурово, желая воспитать в нем «настоящего </a:t>
            </a:r>
            <a:r>
              <a:rPr lang="ru-RU" sz="3200" dirty="0" err="1" smtClean="0"/>
              <a:t>Лутовинова</a:t>
            </a:r>
            <a:r>
              <a:rPr lang="ru-RU" sz="3200" dirty="0" smtClean="0"/>
              <a:t>», но напрасно. Она лишь ранила сердце мальчика, чиня обиды тем из своих «подданных», к кому он успел </a:t>
            </a:r>
            <a:r>
              <a:rPr lang="ru-RU" sz="3200" dirty="0" smtClean="0"/>
              <a:t>привязаться. </a:t>
            </a:r>
          </a:p>
          <a:p>
            <a:r>
              <a:rPr lang="ru-RU" sz="3200" dirty="0" smtClean="0"/>
              <a:t>Позднее </a:t>
            </a:r>
            <a:r>
              <a:rPr lang="ru-RU" sz="3200" dirty="0" smtClean="0"/>
              <a:t>она станет прототипом капризных барынь в повестях Тургенева «</a:t>
            </a:r>
            <a:r>
              <a:rPr lang="ru-RU" sz="3200" dirty="0" err="1" smtClean="0"/>
              <a:t>Муму</a:t>
            </a:r>
            <a:r>
              <a:rPr lang="ru-RU" sz="3200" dirty="0" smtClean="0"/>
              <a:t>», 1852; « Пунин и Бабурин», 1874; и др.). </a:t>
            </a:r>
          </a:p>
          <a:p>
            <a:endParaRPr lang="ru-RU" dirty="0"/>
          </a:p>
        </p:txBody>
      </p:sp>
      <p:pic>
        <p:nvPicPr>
          <p:cNvPr id="4" name="Picture 8" descr="12le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772816"/>
            <a:ext cx="3382935" cy="41764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Годы учёбы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039472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400" dirty="0" smtClean="0"/>
              <a:t>Вместе с тем Варвара Петровна была женщиной образованной и не чуждой литературным интересам. На наставников для сыновей Николая, Ивана и Сергея она не скупилась.</a:t>
            </a:r>
          </a:p>
          <a:p>
            <a:pPr>
              <a:lnSpc>
                <a:spcPct val="80000"/>
              </a:lnSpc>
              <a:defRPr/>
            </a:pPr>
            <a:r>
              <a:rPr lang="ru-RU" sz="2400" dirty="0" smtClean="0"/>
              <a:t> С малых лет Тургенева вывозили за границу, а после переезда семейства в Москву в 1827 </a:t>
            </a:r>
            <a:r>
              <a:rPr lang="ru-RU" sz="2400" dirty="0" smtClean="0"/>
              <a:t>году юношу </a:t>
            </a:r>
            <a:r>
              <a:rPr lang="ru-RU" sz="2400" dirty="0" smtClean="0"/>
              <a:t>обучали лучшие педагоги , и к моменту поступления на словесное отделение философского факультета Московского университета в 1833 он уже говорил на французском, немецком, английском языках и сочинял стихи. </a:t>
            </a:r>
          </a:p>
          <a:p>
            <a:endParaRPr lang="ru-RU" dirty="0"/>
          </a:p>
        </p:txBody>
      </p:sp>
      <p:pic>
        <p:nvPicPr>
          <p:cNvPr id="4" name="Picture 7" descr="20le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0112" y="1916832"/>
            <a:ext cx="3240360" cy="42393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Годы учёбы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ru-RU" sz="3200" dirty="0" smtClean="0"/>
              <a:t>В </a:t>
            </a:r>
            <a:r>
              <a:rPr lang="ru-RU" sz="3200" dirty="0" smtClean="0"/>
              <a:t>1834 Тургенев перешел в Петербургский университет, который окончил в 1837 году.</a:t>
            </a:r>
          </a:p>
          <a:p>
            <a:pPr>
              <a:lnSpc>
                <a:spcPct val="80000"/>
              </a:lnSpc>
              <a:defRPr/>
            </a:pPr>
            <a:r>
              <a:rPr lang="ru-RU" sz="3200" dirty="0" smtClean="0"/>
              <a:t> К этому времени относится первый известный литературный опыт Тургенева – романтическая драма в стихах «</a:t>
            </a:r>
            <a:r>
              <a:rPr lang="ru-RU" sz="3200" dirty="0" err="1" smtClean="0"/>
              <a:t>Стéно</a:t>
            </a:r>
            <a:r>
              <a:rPr lang="ru-RU" sz="3200" dirty="0" smtClean="0"/>
              <a:t>» (1834, </a:t>
            </a:r>
            <a:r>
              <a:rPr lang="ru-RU" sz="3200" dirty="0" err="1" smtClean="0"/>
              <a:t>опубл</a:t>
            </a:r>
            <a:r>
              <a:rPr lang="ru-RU" sz="3200" dirty="0" smtClean="0"/>
              <a:t>. 1913). Профессор российской словесности П.А.Плетнев, нашел ее слабым подражанием Д.Г.Байрону, но заметил, что в авторе «что-то есть», и напечатал в своем журнале «Современник» два его стихотворения .</a:t>
            </a:r>
          </a:p>
          <a:p>
            <a:pPr>
              <a:lnSpc>
                <a:spcPct val="80000"/>
              </a:lnSpc>
              <a:defRPr/>
            </a:pPr>
            <a:r>
              <a:rPr lang="ru-RU" sz="3200" dirty="0" smtClean="0"/>
              <a:t>В мае 1837 </a:t>
            </a:r>
            <a:r>
              <a:rPr lang="ru-RU" sz="3200" dirty="0" smtClean="0"/>
              <a:t>года Иван </a:t>
            </a:r>
            <a:r>
              <a:rPr lang="ru-RU" sz="3200" dirty="0" smtClean="0"/>
              <a:t>Сергеевич </a:t>
            </a:r>
            <a:r>
              <a:rPr lang="ru-RU" sz="3200" dirty="0" smtClean="0"/>
              <a:t>Тургенев отправился </a:t>
            </a:r>
            <a:r>
              <a:rPr lang="ru-RU" sz="3200" dirty="0" smtClean="0"/>
              <a:t>в Германию совершенствоваться в </a:t>
            </a:r>
            <a:r>
              <a:rPr lang="ru-RU" sz="3200" dirty="0" smtClean="0"/>
              <a:t>философии. В </a:t>
            </a:r>
            <a:r>
              <a:rPr lang="ru-RU" sz="3200" dirty="0" smtClean="0"/>
              <a:t>«Автобиографии» он писал, что главным мотивом отъезда была ненависть к крепостному праву, омрачившему его детские годы: «Я не мог дышать одним воздухом, оставаться рядом с тем, что возненавидел. &lt;…&gt; Мне нужно было удалиться от моего врага затем, чтоб из самой моей дали сильнее напасть на него. В моих глазах враг этот имел определенный образ, носил известное имя: крепостное право</a:t>
            </a:r>
            <a:r>
              <a:rPr lang="ru-RU" sz="3200" dirty="0" smtClean="0"/>
              <a:t>». </a:t>
            </a:r>
            <a:endParaRPr lang="ru-RU" sz="3200" dirty="0" smtClean="0"/>
          </a:p>
          <a:p>
            <a:pPr>
              <a:lnSpc>
                <a:spcPct val="80000"/>
              </a:lnSpc>
              <a:defRPr/>
            </a:pPr>
            <a:r>
              <a:rPr lang="ru-RU" sz="3200" dirty="0" smtClean="0"/>
              <a:t>До </a:t>
            </a:r>
            <a:r>
              <a:rPr lang="ru-RU" sz="3200" dirty="0" smtClean="0"/>
              <a:t>1841 года </a:t>
            </a:r>
            <a:r>
              <a:rPr lang="ru-RU" sz="3200" dirty="0" smtClean="0"/>
              <a:t>слушал лекции в Берлинском университете, где сблизился с кружком русских студентов, поклонников «системы Гегеля» (М.А.Бакунин, Т.Н.Грановский, Н.В.Станкевич и др.). Близким его другом надолго стал Бакунин. Хотя отношения их и закончились разрывом, Бакунин послужил прототипом Рудина в одноименном романе.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Начало творческой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895456" cy="49971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ru-RU" sz="2600" dirty="0" smtClean="0"/>
              <a:t>В мае 1841 Тургенев вернулся в Россию, собираясь преподавать философию (с этой целью в апреле-мае 1842 в Петербургском университете сдает магистерские экзамены). Однако кафедра философии в Московском университете, которую он надеялся занять, была закрыта и восстанавливать ее не собирались.</a:t>
            </a:r>
          </a:p>
          <a:p>
            <a:pPr>
              <a:lnSpc>
                <a:spcPct val="80000"/>
              </a:lnSpc>
              <a:defRPr/>
            </a:pPr>
            <a:r>
              <a:rPr lang="ru-RU" sz="2600" dirty="0" smtClean="0"/>
              <a:t> В 1843 после продолжительных хлопот Тургенев был зачислен на службу в канцелярию министра внутренних дел, где тогда обсуждался вопрос освобождения крестьян, однако служба не задалась.  </a:t>
            </a:r>
          </a:p>
          <a:p>
            <a:endParaRPr lang="ru-RU" dirty="0"/>
          </a:p>
        </p:txBody>
      </p:sp>
      <p:pic>
        <p:nvPicPr>
          <p:cNvPr id="4" name="Picture 7" descr="26le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0112" y="1628800"/>
            <a:ext cx="3335283" cy="43210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Личная жизнь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463408" cy="4925144"/>
          </a:xfrm>
        </p:spPr>
        <p:txBody>
          <a:bodyPr>
            <a:normAutofit fontScale="85000" lnSpcReduction="20000"/>
          </a:bodyPr>
          <a:lstStyle/>
          <a:p>
            <a:r>
              <a:rPr lang="ru-RU" sz="3200" dirty="0" smtClean="0"/>
              <a:t>Познакомившись в ноябре 1843 с французской певицей Полиной Виардо, любовь к которой он пронёс через всю свою жизнь, Тургенев все чаще испрашивает отпуска «по болезни» и выезжает вслед за ней за границу, а в апреле 1845 он окончательно  вышел в отставку и с тех пор часто стал бывать в Германии и Франции. </a:t>
            </a:r>
          </a:p>
          <a:p>
            <a:endParaRPr lang="ru-RU" dirty="0"/>
          </a:p>
        </p:txBody>
      </p:sp>
      <p:pic>
        <p:nvPicPr>
          <p:cNvPr id="4" name="Picture 7" descr="Полина Виард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20072" y="1589150"/>
            <a:ext cx="3297932" cy="45764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Творческая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679432" cy="514116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ru-RU" sz="3200" dirty="0" smtClean="0"/>
              <a:t>В первых замеченных публикой литературных выступлениях (поэмы «Параша», 1843;  «Помещик», 1845; повести  «Андрей Колосов», 1844; «Три портрета», 1845),  преобладало влияние М.Ю.Лермонтова , хотя  в них  на первый план  было выдвинуто изображение «среды» и ее уродующего воздействия на человека. </a:t>
            </a:r>
          </a:p>
          <a:p>
            <a:pPr>
              <a:lnSpc>
                <a:spcPct val="80000"/>
              </a:lnSpc>
              <a:defRPr/>
            </a:pPr>
            <a:r>
              <a:rPr lang="ru-RU" sz="3200" dirty="0" smtClean="0"/>
              <a:t>Эти первые поэмы и повести Тургенева были высоко оценены главным идеологом «натуральной школы» В.Г.Белинским, который во многом и был «наставником» начинающего писателя. </a:t>
            </a:r>
          </a:p>
          <a:p>
            <a:pPr>
              <a:lnSpc>
                <a:spcPct val="80000"/>
              </a:lnSpc>
              <a:defRPr/>
            </a:pPr>
            <a:r>
              <a:rPr lang="ru-RU" sz="3200" dirty="0" smtClean="0"/>
              <a:t>Пробовал Тургенев свои силы и в драматургии: пьесы  «Нахлебник»,1848,  «Холостяк»,1849,  «Месяц в деревне»,1850 и др. с успехом шли  в театре.</a:t>
            </a:r>
          </a:p>
          <a:p>
            <a:endParaRPr lang="ru-RU" dirty="0"/>
          </a:p>
        </p:txBody>
      </p:sp>
      <p:pic>
        <p:nvPicPr>
          <p:cNvPr id="4" name="Picture 7" descr="1846 Тургенев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2442" y="1772816"/>
            <a:ext cx="3540467" cy="45375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</TotalTime>
  <Words>1163</Words>
  <Application>Microsoft Office PowerPoint</Application>
  <PresentationFormat>Экран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Обычная</vt:lpstr>
      <vt:lpstr>Биография  Ивана Сергеевича Тургенева 1818-1883 гг.</vt:lpstr>
      <vt:lpstr>Детство</vt:lpstr>
      <vt:lpstr>Родители</vt:lpstr>
      <vt:lpstr>Детство</vt:lpstr>
      <vt:lpstr>Годы учёбы</vt:lpstr>
      <vt:lpstr>Годы учёбы</vt:lpstr>
      <vt:lpstr>Начало творческой деятельности</vt:lpstr>
      <vt:lpstr>Личная жизнь</vt:lpstr>
      <vt:lpstr>Творческая деятельность</vt:lpstr>
      <vt:lpstr>Творческая деятельность</vt:lpstr>
      <vt:lpstr>Творческая деятельность</vt:lpstr>
      <vt:lpstr>Творческая деятельность</vt:lpstr>
      <vt:lpstr>Последние годы</vt:lpstr>
      <vt:lpstr>Смерть писателя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Биография  Ивана Сергеевича Тургенева 1818-1883 гг.</dc:title>
  <dc:creator>Экзамен</dc:creator>
  <cp:lastModifiedBy>1</cp:lastModifiedBy>
  <cp:revision>9</cp:revision>
  <dcterms:created xsi:type="dcterms:W3CDTF">2023-10-20T10:30:00Z</dcterms:created>
  <dcterms:modified xsi:type="dcterms:W3CDTF">2023-10-20T11:03:59Z</dcterms:modified>
</cp:coreProperties>
</file>